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1" r:id="rId2"/>
    <p:sldId id="283" r:id="rId3"/>
    <p:sldId id="277" r:id="rId4"/>
    <p:sldId id="268" r:id="rId5"/>
    <p:sldId id="269" r:id="rId6"/>
    <p:sldId id="270" r:id="rId7"/>
    <p:sldId id="271" r:id="rId8"/>
    <p:sldId id="272" r:id="rId9"/>
    <p:sldId id="286" r:id="rId10"/>
    <p:sldId id="279" r:id="rId11"/>
    <p:sldId id="278" r:id="rId12"/>
    <p:sldId id="280" r:id="rId13"/>
    <p:sldId id="281" r:id="rId14"/>
    <p:sldId id="282" r:id="rId15"/>
    <p:sldId id="284" r:id="rId16"/>
    <p:sldId id="285" r:id="rId17"/>
    <p:sldId id="287" r:id="rId18"/>
    <p:sldId id="276" r:id="rId19"/>
  </p:sldIdLst>
  <p:sldSz cx="9144000" cy="6858000" type="screen4x3"/>
  <p:notesSz cx="6858000" cy="9144000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 userDrawn="1">
          <p15:clr>
            <a:srgbClr val="A4A3A4"/>
          </p15:clr>
        </p15:guide>
        <p15:guide id="2" pos="2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8" autoAdjust="0"/>
    <p:restoredTop sz="94474" autoAdjust="0"/>
  </p:normalViewPr>
  <p:slideViewPr>
    <p:cSldViewPr>
      <p:cViewPr varScale="1">
        <p:scale>
          <a:sx n="71" d="100"/>
          <a:sy n="71" d="100"/>
        </p:scale>
        <p:origin x="912" y="60"/>
      </p:cViewPr>
      <p:guideLst>
        <p:guide orient="horz" pos="4247"/>
        <p:guide pos="2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3832806E-9420-4894-9DAF-FFFEB61F205C}" type="datetimeFigureOut">
              <a:rPr lang="en-US"/>
              <a:pPr>
                <a:defRPr/>
              </a:pPr>
              <a:t>2/13/2015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FDA0C416-65F1-4C9D-BD25-5962B49D4C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175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 noProof="1" smtClean="0"/>
          </a:p>
        </p:txBody>
      </p:sp>
    </p:spTree>
    <p:extLst>
      <p:ext uri="{BB962C8B-B14F-4D97-AF65-F5344CB8AC3E}">
        <p14:creationId xmlns:p14="http://schemas.microsoft.com/office/powerpoint/2010/main" val="3331574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355900-AA25-434E-8E1C-B02FAD469683}" type="datetimeFigureOut">
              <a:rPr lang="fr-FR"/>
              <a:pPr>
                <a:defRPr/>
              </a:pPr>
              <a:t>13/02/2015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BC00FF-A6E2-4482-ACD7-8BC979831165}" type="slidenum">
              <a:rPr lang="fr-CA" altLang="en-US"/>
              <a:pPr>
                <a:defRPr/>
              </a:pPr>
              <a:t>‹#›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1130096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4E08E3-1218-4851-928C-4243F97164F3}" type="datetimeFigureOut">
              <a:rPr lang="fr-FR"/>
              <a:pPr>
                <a:defRPr/>
              </a:pPr>
              <a:t>13/02/2015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F6D97-C9E8-4D65-B8BC-389E949838AB}" type="slidenum">
              <a:rPr lang="fr-CA" altLang="en-US"/>
              <a:pPr>
                <a:defRPr/>
              </a:pPr>
              <a:t>‹#›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106005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400ED-EBF1-4FC0-92AE-9DE6F90F3AB8}" type="datetimeFigureOut">
              <a:rPr lang="fr-FR"/>
              <a:pPr>
                <a:defRPr/>
              </a:pPr>
              <a:t>13/02/2015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AA2965-14BA-4230-82DB-97F3AA089B5B}" type="slidenum">
              <a:rPr lang="fr-CA" altLang="en-US"/>
              <a:pPr>
                <a:defRPr/>
              </a:pPr>
              <a:t>‹#›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2726995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23850" y="238539"/>
            <a:ext cx="8497092" cy="616455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323850" y="854994"/>
            <a:ext cx="8496300" cy="33624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5951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911F3-8755-4829-A3E5-8630791CF395}" type="datetimeFigureOut">
              <a:rPr lang="fr-FR"/>
              <a:pPr>
                <a:defRPr/>
              </a:pPr>
              <a:t>13/02/2015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51D00-1D6D-43D2-9B99-6C55F01C949D}" type="slidenum">
              <a:rPr lang="fr-CA" altLang="en-US"/>
              <a:pPr>
                <a:defRPr/>
              </a:pPr>
              <a:t>‹#›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421359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D387F-D399-485A-8530-9D754EB97755}" type="datetimeFigureOut">
              <a:rPr lang="fr-FR"/>
              <a:pPr>
                <a:defRPr/>
              </a:pPr>
              <a:t>13/02/2015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A42BB-30DE-4573-B581-D55375D2FEA4}" type="slidenum">
              <a:rPr lang="fr-CA" altLang="en-US"/>
              <a:pPr>
                <a:defRPr/>
              </a:pPr>
              <a:t>‹#›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57722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8FC97-4090-4941-8112-2152926770FA}" type="datetimeFigureOut">
              <a:rPr lang="fr-FR"/>
              <a:pPr>
                <a:defRPr/>
              </a:pPr>
              <a:t>13/02/2015</a:t>
            </a:fld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CB9804-E4BB-462F-A0CB-8B395FBC215C}" type="slidenum">
              <a:rPr lang="fr-CA" altLang="en-US"/>
              <a:pPr>
                <a:defRPr/>
              </a:pPr>
              <a:t>‹#›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182904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E12876-CD00-48C4-8E50-0227D73AA5AA}" type="datetimeFigureOut">
              <a:rPr lang="fr-FR"/>
              <a:pPr>
                <a:defRPr/>
              </a:pPr>
              <a:t>13/02/2015</a:t>
            </a:fld>
            <a:endParaRPr lang="fr-CA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EDEF0-1BC3-4281-A10E-4C542FDE1834}" type="slidenum">
              <a:rPr lang="fr-CA" altLang="en-US"/>
              <a:pPr>
                <a:defRPr/>
              </a:pPr>
              <a:t>‹#›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227521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87B789-78A1-45D0-943D-ABB749143BF9}" type="datetimeFigureOut">
              <a:rPr lang="fr-FR"/>
              <a:pPr>
                <a:defRPr/>
              </a:pPr>
              <a:t>13/02/2015</a:t>
            </a:fld>
            <a:endParaRPr lang="fr-CA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37F4C9-F3F0-4B9C-BF7F-13C1EBC25F5C}" type="slidenum">
              <a:rPr lang="fr-CA" altLang="en-US"/>
              <a:pPr>
                <a:defRPr/>
              </a:pPr>
              <a:t>‹#›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3648228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09618-DDED-4CF0-B58A-D3A07FF101EC}" type="datetimeFigureOut">
              <a:rPr lang="fr-FR"/>
              <a:pPr>
                <a:defRPr/>
              </a:pPr>
              <a:t>13/02/2015</a:t>
            </a:fld>
            <a:endParaRPr lang="fr-CA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567340-9C59-4792-B73D-FED871F171D5}" type="slidenum">
              <a:rPr lang="fr-CA" altLang="en-US"/>
              <a:pPr>
                <a:defRPr/>
              </a:pPr>
              <a:t>‹#›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374229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82A36-EB70-47F1-9C54-9842DCDB42AD}" type="datetimeFigureOut">
              <a:rPr lang="fr-FR"/>
              <a:pPr>
                <a:defRPr/>
              </a:pPr>
              <a:t>13/02/2015</a:t>
            </a:fld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93C6C8-DE74-4BE9-A70A-412314F39A2B}" type="slidenum">
              <a:rPr lang="fr-CA" altLang="en-US"/>
              <a:pPr>
                <a:defRPr/>
              </a:pPr>
              <a:t>‹#›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2928171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A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9CA6DF-946A-4C77-96D5-954F37529F64}" type="datetimeFigureOut">
              <a:rPr lang="fr-FR"/>
              <a:pPr>
                <a:defRPr/>
              </a:pPr>
              <a:t>13/02/2015</a:t>
            </a:fld>
            <a:endParaRPr lang="fr-CA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95D75-62EC-4AA0-A671-B4066B64E7F8}" type="slidenum">
              <a:rPr lang="fr-CA" altLang="en-US"/>
              <a:pPr>
                <a:defRPr/>
              </a:pPr>
              <a:t>‹#›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1017051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Cliquez pour modifier le style du titre</a:t>
            </a:r>
            <a:endParaRPr lang="fr-CA" altLang="en-US" smtClean="0"/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Cliquez pour modifier les styles du texte du masque</a:t>
            </a:r>
          </a:p>
          <a:p>
            <a:pPr lvl="1"/>
            <a:r>
              <a:rPr lang="fr-FR" altLang="en-US" smtClean="0"/>
              <a:t>Deuxième niveau</a:t>
            </a:r>
          </a:p>
          <a:p>
            <a:pPr lvl="2"/>
            <a:r>
              <a:rPr lang="fr-FR" altLang="en-US" smtClean="0"/>
              <a:t>Troisième niveau</a:t>
            </a:r>
          </a:p>
          <a:p>
            <a:pPr lvl="3"/>
            <a:r>
              <a:rPr lang="fr-FR" altLang="en-US" smtClean="0"/>
              <a:t>Quatrième niveau</a:t>
            </a:r>
          </a:p>
          <a:p>
            <a:pPr lvl="4"/>
            <a:r>
              <a:rPr lang="fr-FR" altLang="en-US" smtClean="0"/>
              <a:t>Cinquième niveau</a:t>
            </a:r>
            <a:endParaRPr lang="fr-CA" altLang="en-US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CD1E13D-6736-499D-A25E-B47123A38533}" type="datetimeFigureOut">
              <a:rPr lang="fr-FR"/>
              <a:pPr>
                <a:defRPr/>
              </a:pPr>
              <a:t>13/02/2015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7F19F99-09AC-4429-9196-46F78D909188}" type="slidenum">
              <a:rPr lang="fr-CA" altLang="en-US"/>
              <a:pPr>
                <a:defRPr/>
              </a:pPr>
              <a:t>‹#›</a:t>
            </a:fld>
            <a:endParaRPr lang="fr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gif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png"/><Relationship Id="rId3" Type="http://schemas.openxmlformats.org/officeDocument/2006/relationships/image" Target="../media/image36.jpe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11" Type="http://schemas.openxmlformats.org/officeDocument/2006/relationships/image" Target="../media/image41.png"/><Relationship Id="rId5" Type="http://schemas.openxmlformats.org/officeDocument/2006/relationships/image" Target="../media/image1.png"/><Relationship Id="rId10" Type="http://schemas.openxmlformats.org/officeDocument/2006/relationships/image" Target="../media/image40.jpg"/><Relationship Id="rId4" Type="http://schemas.openxmlformats.org/officeDocument/2006/relationships/hyperlink" Target="http://www.presentationload.de/" TargetMode="Externa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image" Target="../media/image2.png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image" Target="../media/image7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image" Target="../media/image6.png"/><Relationship Id="rId38" Type="http://schemas.openxmlformats.org/officeDocument/2006/relationships/image" Target="../media/image11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image" Target="../media/image5.png"/><Relationship Id="rId37" Type="http://schemas.openxmlformats.org/officeDocument/2006/relationships/image" Target="../media/image10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slideLayout" Target="../slideLayouts/slideLayout8.xml"/><Relationship Id="rId36" Type="http://schemas.openxmlformats.org/officeDocument/2006/relationships/image" Target="../media/image9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image" Target="../media/image3.png"/><Relationship Id="rId35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460">
              <a:schemeClr val="bg1">
                <a:lumMod val="85000"/>
              </a:schemeClr>
            </a:gs>
            <a:gs pos="0">
              <a:schemeClr val="bg1"/>
            </a:gs>
            <a:gs pos="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56" y="794082"/>
            <a:ext cx="6128284" cy="30533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102" y="4037227"/>
            <a:ext cx="1651792" cy="668451"/>
          </a:xfrm>
          <a:prstGeom prst="rect">
            <a:avLst/>
          </a:prstGeom>
        </p:spPr>
      </p:pic>
      <p:sp>
        <p:nvSpPr>
          <p:cNvPr id="56" name="TextBox 1"/>
          <p:cNvSpPr txBox="1">
            <a:spLocks noChangeArrowheads="1"/>
          </p:cNvSpPr>
          <p:nvPr/>
        </p:nvSpPr>
        <p:spPr bwMode="auto">
          <a:xfrm>
            <a:off x="2592385" y="4895431"/>
            <a:ext cx="395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en-US" sz="2400" dirty="0">
                <a:solidFill>
                  <a:schemeClr val="tx2">
                    <a:lumMod val="75000"/>
                  </a:schemeClr>
                </a:solidFill>
                <a:latin typeface="Edwardian Script ITC" panose="030303020407070D0804" pitchFamily="66" charset="0"/>
              </a:rPr>
              <a:t>We make the next step</a:t>
            </a:r>
            <a:endParaRPr lang="en-US" altLang="en-US" sz="2400" dirty="0">
              <a:solidFill>
                <a:schemeClr val="tx2">
                  <a:lumMod val="75000"/>
                </a:schemeClr>
              </a:solidFill>
              <a:latin typeface="Edwardian Script ITC" panose="030303020407070D0804" pitchFamily="66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81008" y="3249853"/>
            <a:ext cx="2355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tr-TR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TECHNOLOGY</a:t>
            </a:r>
            <a:endParaRPr lang="en-US" altLang="en-US" sz="24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70" y="6096949"/>
            <a:ext cx="1288637" cy="642058"/>
          </a:xfrm>
          <a:prstGeom prst="rect">
            <a:avLst/>
          </a:prstGeom>
        </p:spPr>
      </p:pic>
      <p:sp>
        <p:nvSpPr>
          <p:cNvPr id="20" name="Abgerundetes Rechteck 40"/>
          <p:cNvSpPr/>
          <p:nvPr/>
        </p:nvSpPr>
        <p:spPr bwMode="gray">
          <a:xfrm>
            <a:off x="539552" y="5445224"/>
            <a:ext cx="8424936" cy="504057"/>
          </a:xfrm>
          <a:prstGeom prst="roundRect">
            <a:avLst>
              <a:gd name="adj" fmla="val 9083"/>
            </a:avLst>
          </a:prstGeom>
          <a:gradFill flip="none" rotWithShape="1">
            <a:gsLst>
              <a:gs pos="92920">
                <a:schemeClr val="bg1">
                  <a:lumMod val="65000"/>
                </a:schemeClr>
              </a:gs>
              <a:gs pos="0">
                <a:srgbClr val="D9D9D9"/>
              </a:gs>
              <a:gs pos="0">
                <a:schemeClr val="bg1">
                  <a:lumMod val="75000"/>
                </a:schemeClr>
              </a:gs>
            </a:gsLst>
            <a:lin ang="2700000" scaled="1"/>
            <a:tileRect/>
          </a:gradFill>
          <a:ln w="158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2</a:t>
            </a:r>
            <a:r>
              <a:rPr lang="tr-TR" sz="2800" b="1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010		2011		2012		2013		2014</a:t>
            </a:r>
            <a:endParaRPr lang="en-US" sz="28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1" name="Isosceles Triangle 30"/>
          <p:cNvSpPr/>
          <p:nvPr/>
        </p:nvSpPr>
        <p:spPr>
          <a:xfrm>
            <a:off x="1025287" y="5331985"/>
            <a:ext cx="257204" cy="113239"/>
          </a:xfrm>
          <a:prstGeom prst="triangle">
            <a:avLst/>
          </a:prstGeom>
          <a:solidFill>
            <a:schemeClr val="tx1"/>
          </a:solidFill>
          <a:ln w="0"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2816750" y="5322255"/>
            <a:ext cx="257204" cy="113239"/>
          </a:xfrm>
          <a:prstGeom prst="triangle">
            <a:avLst/>
          </a:prstGeom>
          <a:solidFill>
            <a:schemeClr val="tx1"/>
          </a:solidFill>
          <a:ln w="0"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4623418" y="5331985"/>
            <a:ext cx="257204" cy="113239"/>
          </a:xfrm>
          <a:prstGeom prst="triangle">
            <a:avLst/>
          </a:prstGeom>
          <a:solidFill>
            <a:schemeClr val="tx1"/>
          </a:solidFill>
          <a:ln w="0"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6430086" y="5335965"/>
            <a:ext cx="257204" cy="113239"/>
          </a:xfrm>
          <a:prstGeom prst="triangle">
            <a:avLst/>
          </a:prstGeom>
          <a:solidFill>
            <a:schemeClr val="tx1"/>
          </a:solidFill>
          <a:ln w="0"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8318786" y="5335528"/>
            <a:ext cx="257204" cy="113239"/>
          </a:xfrm>
          <a:prstGeom prst="triangle">
            <a:avLst/>
          </a:prstGeom>
          <a:solidFill>
            <a:schemeClr val="tx1"/>
          </a:solidFill>
          <a:ln w="0"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93436" y="1658939"/>
            <a:ext cx="3516003" cy="3787404"/>
            <a:chOff x="159975" y="1615082"/>
            <a:chExt cx="3516003" cy="3787404"/>
          </a:xfrm>
        </p:grpSpPr>
        <p:grpSp>
          <p:nvGrpSpPr>
            <p:cNvPr id="95" name="Group 94"/>
            <p:cNvGrpSpPr/>
            <p:nvPr/>
          </p:nvGrpSpPr>
          <p:grpSpPr>
            <a:xfrm>
              <a:off x="159975" y="1615082"/>
              <a:ext cx="3516003" cy="3339376"/>
              <a:chOff x="963626" y="1532832"/>
              <a:chExt cx="2924713" cy="2365281"/>
            </a:xfrm>
          </p:grpSpPr>
          <p:sp>
            <p:nvSpPr>
              <p:cNvPr id="104" name="Rounded Rectangle 103"/>
              <p:cNvSpPr/>
              <p:nvPr/>
            </p:nvSpPr>
            <p:spPr>
              <a:xfrm>
                <a:off x="963626" y="1532832"/>
                <a:ext cx="2924713" cy="2242312"/>
              </a:xfrm>
              <a:prstGeom prst="roundRect">
                <a:avLst>
                  <a:gd name="adj" fmla="val 7792"/>
                </a:avLst>
              </a:prstGeom>
              <a:solidFill>
                <a:schemeClr val="accent1">
                  <a:lumMod val="75000"/>
                </a:schemeClr>
              </a:solidFill>
              <a:ln w="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1059152" y="1737660"/>
                <a:ext cx="2733661" cy="1580525"/>
              </a:xfrm>
              <a:prstGeom prst="rect">
                <a:avLst/>
              </a:prstGeom>
              <a:solidFill>
                <a:schemeClr val="bg1"/>
              </a:solidFill>
              <a:ln w="0">
                <a:solidFill>
                  <a:schemeClr val="tx2">
                    <a:lumMod val="40000"/>
                    <a:lumOff val="6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Isosceles Triangle 105"/>
              <p:cNvSpPr/>
              <p:nvPr/>
            </p:nvSpPr>
            <p:spPr>
              <a:xfrm rot="10800000">
                <a:off x="2297381" y="3784874"/>
                <a:ext cx="257204" cy="113239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259631" y="3356992"/>
                <a:ext cx="2501229" cy="217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1400" dirty="0" smtClean="0">
                    <a:solidFill>
                      <a:schemeClr val="bg1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rPr>
                  <a:t>Dental Xray.</a:t>
                </a:r>
                <a:endParaRPr lang="en-US" sz="1400" dirty="0">
                  <a:solidFill>
                    <a:schemeClr val="bg1"/>
                  </a:solidFill>
                  <a:latin typeface="Andalus" panose="02020603050405020304" pitchFamily="18" charset="-78"/>
                  <a:cs typeface="Andalus" panose="02020603050405020304" pitchFamily="18" charset="-78"/>
                </a:endParaRPr>
              </a:p>
            </p:txBody>
          </p:sp>
        </p:grpSp>
        <p:cxnSp>
          <p:nvCxnSpPr>
            <p:cNvPr id="96" name="Elbow Connector 95"/>
            <p:cNvCxnSpPr/>
            <p:nvPr/>
          </p:nvCxnSpPr>
          <p:spPr>
            <a:xfrm rot="5400000">
              <a:off x="1482520" y="4977579"/>
              <a:ext cx="440589" cy="40922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29328" r="24449"/>
            <a:stretch>
              <a:fillRect/>
            </a:stretch>
          </p:blipFill>
          <p:spPr bwMode="auto">
            <a:xfrm>
              <a:off x="845973" y="1957349"/>
              <a:ext cx="2195184" cy="211247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65" name="Group 64"/>
          <p:cNvGrpSpPr/>
          <p:nvPr/>
        </p:nvGrpSpPr>
        <p:grpSpPr>
          <a:xfrm>
            <a:off x="279597" y="1470369"/>
            <a:ext cx="3516003" cy="3965125"/>
            <a:chOff x="279597" y="1470369"/>
            <a:chExt cx="3516003" cy="3965125"/>
          </a:xfrm>
        </p:grpSpPr>
        <p:grpSp>
          <p:nvGrpSpPr>
            <p:cNvPr id="76" name="Group 75"/>
            <p:cNvGrpSpPr/>
            <p:nvPr/>
          </p:nvGrpSpPr>
          <p:grpSpPr>
            <a:xfrm>
              <a:off x="279597" y="1470369"/>
              <a:ext cx="3516003" cy="3339376"/>
              <a:chOff x="963626" y="1532832"/>
              <a:chExt cx="2924713" cy="2365281"/>
            </a:xfrm>
          </p:grpSpPr>
          <p:sp>
            <p:nvSpPr>
              <p:cNvPr id="78" name="Rounded Rectangle 77"/>
              <p:cNvSpPr/>
              <p:nvPr/>
            </p:nvSpPr>
            <p:spPr>
              <a:xfrm>
                <a:off x="963626" y="1532832"/>
                <a:ext cx="2924713" cy="2242312"/>
              </a:xfrm>
              <a:prstGeom prst="roundRect">
                <a:avLst>
                  <a:gd name="adj" fmla="val 7792"/>
                </a:avLst>
              </a:prstGeom>
              <a:solidFill>
                <a:schemeClr val="accent1">
                  <a:lumMod val="75000"/>
                </a:schemeClr>
              </a:solidFill>
              <a:ln w="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059152" y="1737660"/>
                <a:ext cx="2733661" cy="1580525"/>
              </a:xfrm>
              <a:prstGeom prst="rect">
                <a:avLst/>
              </a:prstGeom>
              <a:solidFill>
                <a:schemeClr val="bg1"/>
              </a:solidFill>
              <a:ln w="0">
                <a:solidFill>
                  <a:schemeClr val="tx2">
                    <a:lumMod val="40000"/>
                    <a:lumOff val="6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Isosceles Triangle 80"/>
              <p:cNvSpPr/>
              <p:nvPr/>
            </p:nvSpPr>
            <p:spPr>
              <a:xfrm rot="10800000">
                <a:off x="2297381" y="3784874"/>
                <a:ext cx="257204" cy="113239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259631" y="3356992"/>
                <a:ext cx="2501229" cy="217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1400" dirty="0" smtClean="0">
                    <a:solidFill>
                      <a:schemeClr val="bg1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rPr>
                  <a:t>Dual Energy.</a:t>
                </a:r>
                <a:endParaRPr lang="en-US" sz="1400" dirty="0">
                  <a:solidFill>
                    <a:schemeClr val="bg1"/>
                  </a:solidFill>
                  <a:latin typeface="Andalus" panose="02020603050405020304" pitchFamily="18" charset="-78"/>
                  <a:cs typeface="Andalus" panose="02020603050405020304" pitchFamily="18" charset="-78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935897" y="1763149"/>
              <a:ext cx="2232248" cy="2255230"/>
              <a:chOff x="5148064" y="3861048"/>
              <a:chExt cx="2232248" cy="2255230"/>
            </a:xfrm>
          </p:grpSpPr>
          <p:pic>
            <p:nvPicPr>
              <p:cNvPr id="90" name="Picture 2" descr="C:\Users\Aytac\Desktop\New folder (6)\akc_d.bmp"/>
              <p:cNvPicPr>
                <a:picLocks noChangeAspect="1" noChangeArrowheads="1"/>
              </p:cNvPicPr>
              <p:nvPr/>
            </p:nvPicPr>
            <p:blipFill>
              <a:blip r:embed="rId4" cstate="screen"/>
              <a:srcRect/>
              <a:stretch>
                <a:fillRect/>
              </a:stretch>
            </p:blipFill>
            <p:spPr bwMode="auto">
              <a:xfrm>
                <a:off x="5148064" y="5013176"/>
                <a:ext cx="1080120" cy="1087303"/>
              </a:xfrm>
              <a:prstGeom prst="rect">
                <a:avLst/>
              </a:prstGeom>
              <a:noFill/>
            </p:spPr>
          </p:pic>
          <p:pic>
            <p:nvPicPr>
              <p:cNvPr id="91" name="Picture 3" descr="C:\Users\Aytac\Desktop\New folder (6)\akc_y.bmp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>
                <a:off x="5148064" y="3861048"/>
                <a:ext cx="1080120" cy="1087302"/>
              </a:xfrm>
              <a:prstGeom prst="rect">
                <a:avLst/>
              </a:prstGeom>
              <a:noFill/>
            </p:spPr>
          </p:pic>
          <p:pic>
            <p:nvPicPr>
              <p:cNvPr id="92" name="Picture 5" descr="C:\Users\Aytac\Desktop\New folder (6)\akc_s2.bmp"/>
              <p:cNvPicPr>
                <a:picLocks noChangeAspect="1" noChangeArrowheads="1"/>
              </p:cNvPicPr>
              <p:nvPr/>
            </p:nvPicPr>
            <p:blipFill>
              <a:blip r:embed="rId6" cstate="screen"/>
              <a:srcRect/>
              <a:stretch>
                <a:fillRect/>
              </a:stretch>
            </p:blipFill>
            <p:spPr bwMode="auto">
              <a:xfrm>
                <a:off x="6300192" y="5013177"/>
                <a:ext cx="1080120" cy="1103101"/>
              </a:xfrm>
              <a:prstGeom prst="rect">
                <a:avLst/>
              </a:prstGeom>
              <a:noFill/>
            </p:spPr>
          </p:pic>
          <p:pic>
            <p:nvPicPr>
              <p:cNvPr id="93" name="Picture 6" descr="C:\Users\Aytac\Desktop\New folder (6)\akc_s2.bmp"/>
              <p:cNvPicPr>
                <a:picLocks noChangeAspect="1" noChangeArrowheads="1"/>
              </p:cNvPicPr>
              <p:nvPr/>
            </p:nvPicPr>
            <p:blipFill>
              <a:blip r:embed="rId7" cstate="screen"/>
              <a:srcRect/>
              <a:stretch>
                <a:fillRect/>
              </a:stretch>
            </p:blipFill>
            <p:spPr bwMode="auto">
              <a:xfrm>
                <a:off x="6300192" y="3861048"/>
                <a:ext cx="1080120" cy="1103101"/>
              </a:xfrm>
              <a:prstGeom prst="rect">
                <a:avLst/>
              </a:prstGeom>
              <a:noFill/>
            </p:spPr>
          </p:pic>
        </p:grpSp>
        <p:cxnSp>
          <p:nvCxnSpPr>
            <p:cNvPr id="63" name="Straight Connector 62"/>
            <p:cNvCxnSpPr>
              <a:stCxn id="81" idx="0"/>
            </p:cNvCxnSpPr>
            <p:nvPr/>
          </p:nvCxnSpPr>
          <p:spPr>
            <a:xfrm>
              <a:off x="2037599" y="4809745"/>
              <a:ext cx="1340745" cy="625749"/>
            </a:xfrm>
            <a:prstGeom prst="line">
              <a:avLst/>
            </a:prstGeom>
            <a:ln w="158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717924" y="1135688"/>
            <a:ext cx="3775299" cy="4318621"/>
            <a:chOff x="632409" y="1126602"/>
            <a:chExt cx="3775299" cy="4318621"/>
          </a:xfrm>
        </p:grpSpPr>
        <p:grpSp>
          <p:nvGrpSpPr>
            <p:cNvPr id="8" name="Group 7"/>
            <p:cNvGrpSpPr/>
            <p:nvPr/>
          </p:nvGrpSpPr>
          <p:grpSpPr>
            <a:xfrm>
              <a:off x="632409" y="1126602"/>
              <a:ext cx="3516003" cy="3339376"/>
              <a:chOff x="3131840" y="1074880"/>
              <a:chExt cx="2924713" cy="236528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131840" y="1074880"/>
                <a:ext cx="2924713" cy="2365281"/>
                <a:chOff x="963626" y="1532832"/>
                <a:chExt cx="2924713" cy="2365281"/>
              </a:xfrm>
            </p:grpSpPr>
            <p:sp>
              <p:nvSpPr>
                <p:cNvPr id="22" name="Rounded Rectangle 21"/>
                <p:cNvSpPr/>
                <p:nvPr/>
              </p:nvSpPr>
              <p:spPr>
                <a:xfrm>
                  <a:off x="963626" y="1532832"/>
                  <a:ext cx="2924713" cy="2242312"/>
                </a:xfrm>
                <a:prstGeom prst="roundRect">
                  <a:avLst>
                    <a:gd name="adj" fmla="val 7792"/>
                  </a:avLst>
                </a:prstGeom>
                <a:solidFill>
                  <a:schemeClr val="accent1">
                    <a:lumMod val="75000"/>
                  </a:schemeClr>
                </a:solidFill>
                <a:ln w="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1059152" y="1737660"/>
                  <a:ext cx="2733661" cy="1580525"/>
                </a:xfrm>
                <a:prstGeom prst="rect">
                  <a:avLst/>
                </a:prstGeom>
                <a:solidFill>
                  <a:schemeClr val="bg1"/>
                </a:solidFill>
                <a:ln w="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Isosceles Triangle 23"/>
                <p:cNvSpPr/>
                <p:nvPr/>
              </p:nvSpPr>
              <p:spPr>
                <a:xfrm rot="10800000">
                  <a:off x="2297381" y="3784874"/>
                  <a:ext cx="257204" cy="113239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0">
                  <a:solidFill>
                    <a:schemeClr val="bg1">
                      <a:lumMod val="5000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259631" y="3356992"/>
                  <a:ext cx="2501229" cy="217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tr-TR" sz="1400" dirty="0" smtClean="0">
                      <a:solidFill>
                        <a:schemeClr val="bg1"/>
                      </a:solidFill>
                      <a:latin typeface="Andalus" panose="02020603050405020304" pitchFamily="18" charset="-78"/>
                      <a:cs typeface="Andalus" panose="02020603050405020304" pitchFamily="18" charset="-78"/>
                    </a:rPr>
                    <a:t>NDT prototype is developed.</a:t>
                  </a:r>
                  <a:endParaRPr lang="en-US" sz="1400" dirty="0">
                    <a:solidFill>
                      <a:schemeClr val="bg1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endParaRPr>
                </a:p>
              </p:txBody>
            </p:sp>
          </p:grp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9317" y="1303546"/>
                <a:ext cx="2669758" cy="1554480"/>
              </a:xfrm>
              <a:prstGeom prst="rect">
                <a:avLst/>
              </a:prstGeom>
            </p:spPr>
          </p:pic>
        </p:grpSp>
        <p:cxnSp>
          <p:nvCxnSpPr>
            <p:cNvPr id="51" name="Elbow Connector 50"/>
            <p:cNvCxnSpPr/>
            <p:nvPr/>
          </p:nvCxnSpPr>
          <p:spPr>
            <a:xfrm>
              <a:off x="2360636" y="4465978"/>
              <a:ext cx="2047072" cy="979245"/>
            </a:xfrm>
            <a:prstGeom prst="bentConnector3">
              <a:avLst>
                <a:gd name="adj1" fmla="val 99976"/>
              </a:avLst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>
            <a:off x="2465511" y="901441"/>
            <a:ext cx="3475925" cy="4535337"/>
            <a:chOff x="2929559" y="909886"/>
            <a:chExt cx="3475925" cy="4535337"/>
          </a:xfrm>
        </p:grpSpPr>
        <p:cxnSp>
          <p:nvCxnSpPr>
            <p:cNvPr id="79" name="Elbow Connector 78"/>
            <p:cNvCxnSpPr/>
            <p:nvPr/>
          </p:nvCxnSpPr>
          <p:spPr>
            <a:xfrm>
              <a:off x="4542117" y="4247713"/>
              <a:ext cx="1601090" cy="1197510"/>
            </a:xfrm>
            <a:prstGeom prst="bentConnector3">
              <a:avLst>
                <a:gd name="adj1" fmla="val 100326"/>
              </a:avLst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>
              <a:off x="2929559" y="909886"/>
              <a:ext cx="3475925" cy="3325638"/>
              <a:chOff x="2075688" y="1196752"/>
              <a:chExt cx="3475925" cy="3325638"/>
            </a:xfrm>
          </p:grpSpPr>
          <p:sp>
            <p:nvSpPr>
              <p:cNvPr id="110" name="Rounded Rectangle 109"/>
              <p:cNvSpPr/>
              <p:nvPr/>
            </p:nvSpPr>
            <p:spPr>
              <a:xfrm>
                <a:off x="2075688" y="1196752"/>
                <a:ext cx="3475925" cy="3165764"/>
              </a:xfrm>
              <a:prstGeom prst="roundRect">
                <a:avLst>
                  <a:gd name="adj" fmla="val 7792"/>
                </a:avLst>
              </a:prstGeom>
              <a:solidFill>
                <a:schemeClr val="accent1">
                  <a:lumMod val="75000"/>
                </a:schemeClr>
              </a:solidFill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Isosceles Triangle 110"/>
              <p:cNvSpPr/>
              <p:nvPr/>
            </p:nvSpPr>
            <p:spPr>
              <a:xfrm rot="10800000">
                <a:off x="3534565" y="4362516"/>
                <a:ext cx="279085" cy="159874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2119964" y="3390978"/>
                <a:ext cx="2715322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1200" dirty="0" smtClean="0">
                    <a:solidFill>
                      <a:schemeClr val="bg1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rPr>
                  <a:t>ImageD is lauched </a:t>
                </a: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tr-TR" sz="1200" dirty="0" smtClean="0">
                    <a:solidFill>
                      <a:schemeClr val="bg1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rPr>
                  <a:t>NDT control application.</a:t>
                </a:r>
              </a:p>
              <a:p>
                <a:r>
                  <a:rPr lang="tr-TR" sz="1200" dirty="0" smtClean="0">
                    <a:solidFill>
                      <a:schemeClr val="bg1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rPr>
                  <a:t>Supports: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tr-TR" sz="1200" dirty="0" smtClean="0">
                    <a:solidFill>
                      <a:schemeClr val="bg1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rPr>
                  <a:t>Dexela detectors &amp; Epix image cards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tr-TR" sz="1200" dirty="0" smtClean="0">
                    <a:solidFill>
                      <a:schemeClr val="bg1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rPr>
                  <a:t>Gulmay generators.  </a:t>
                </a:r>
                <a:endParaRPr lang="en-US" sz="1200" dirty="0">
                  <a:solidFill>
                    <a:schemeClr val="bg1"/>
                  </a:solidFill>
                  <a:latin typeface="Andalus" panose="02020603050405020304" pitchFamily="18" charset="-78"/>
                  <a:cs typeface="Andalus" panose="02020603050405020304" pitchFamily="18" charset="-78"/>
                </a:endParaRPr>
              </a:p>
            </p:txBody>
          </p:sp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0884" y="1342611"/>
                <a:ext cx="3285532" cy="2064811"/>
              </a:xfrm>
              <a:prstGeom prst="rect">
                <a:avLst/>
              </a:prstGeom>
            </p:spPr>
          </p:pic>
        </p:grpSp>
      </p:grpSp>
      <p:grpSp>
        <p:nvGrpSpPr>
          <p:cNvPr id="124" name="Group 123"/>
          <p:cNvGrpSpPr/>
          <p:nvPr/>
        </p:nvGrpSpPr>
        <p:grpSpPr>
          <a:xfrm>
            <a:off x="5179616" y="919938"/>
            <a:ext cx="3489542" cy="4511474"/>
            <a:chOff x="5493951" y="924021"/>
            <a:chExt cx="3489542" cy="4511474"/>
          </a:xfrm>
        </p:grpSpPr>
        <p:cxnSp>
          <p:nvCxnSpPr>
            <p:cNvPr id="99" name="Elbow Connector 98"/>
            <p:cNvCxnSpPr/>
            <p:nvPr/>
          </p:nvCxnSpPr>
          <p:spPr>
            <a:xfrm rot="16200000" flipH="1">
              <a:off x="6820282" y="4651382"/>
              <a:ext cx="1199973" cy="368254"/>
            </a:xfrm>
            <a:prstGeom prst="bentConnector3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/>
            <p:cNvGrpSpPr/>
            <p:nvPr/>
          </p:nvGrpSpPr>
          <p:grpSpPr>
            <a:xfrm>
              <a:off x="5493951" y="924021"/>
              <a:ext cx="3489542" cy="3339829"/>
              <a:chOff x="5845826" y="1378636"/>
              <a:chExt cx="3489542" cy="3339829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5845826" y="1378636"/>
                <a:ext cx="3489542" cy="3339829"/>
                <a:chOff x="963626" y="1532832"/>
                <a:chExt cx="2924713" cy="2365281"/>
              </a:xfrm>
            </p:grpSpPr>
            <p:sp>
              <p:nvSpPr>
                <p:cNvPr id="56" name="Rounded Rectangle 55"/>
                <p:cNvSpPr/>
                <p:nvPr/>
              </p:nvSpPr>
              <p:spPr>
                <a:xfrm>
                  <a:off x="963626" y="1532832"/>
                  <a:ext cx="2924713" cy="2242312"/>
                </a:xfrm>
                <a:prstGeom prst="roundRect">
                  <a:avLst>
                    <a:gd name="adj" fmla="val 7792"/>
                  </a:avLst>
                </a:prstGeom>
                <a:solidFill>
                  <a:schemeClr val="accent1">
                    <a:lumMod val="75000"/>
                  </a:schemeClr>
                </a:solidFill>
                <a:ln w="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1059152" y="1737660"/>
                  <a:ext cx="2733661" cy="1580525"/>
                </a:xfrm>
                <a:prstGeom prst="rect">
                  <a:avLst/>
                </a:prstGeom>
                <a:solidFill>
                  <a:schemeClr val="bg1"/>
                </a:solidFill>
                <a:ln w="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Isosceles Triangle 57"/>
                <p:cNvSpPr/>
                <p:nvPr/>
              </p:nvSpPr>
              <p:spPr>
                <a:xfrm rot="10800000">
                  <a:off x="2297381" y="3784874"/>
                  <a:ext cx="257204" cy="113239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0">
                  <a:solidFill>
                    <a:schemeClr val="bg1">
                      <a:lumMod val="5000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1259632" y="3356992"/>
                  <a:ext cx="2424485" cy="4577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tr-TR" sz="1200" dirty="0" smtClean="0">
                      <a:solidFill>
                        <a:schemeClr val="bg1"/>
                      </a:solidFill>
                      <a:latin typeface="Andalus" panose="02020603050405020304" pitchFamily="18" charset="-78"/>
                      <a:cs typeface="Andalus" panose="02020603050405020304" pitchFamily="18" charset="-78"/>
                    </a:rPr>
                    <a:t>Medical imaging platform is launched. </a:t>
                  </a:r>
                </a:p>
                <a:p>
                  <a:pPr marL="171450" indent="-171450">
                    <a:buFont typeface="Wingdings" panose="05000000000000000000" pitchFamily="2" charset="2"/>
                    <a:buChar char="Ø"/>
                  </a:pPr>
                  <a:r>
                    <a:rPr lang="tr-TR" sz="1200" dirty="0" smtClean="0">
                      <a:solidFill>
                        <a:schemeClr val="bg1"/>
                      </a:solidFill>
                      <a:latin typeface="Andalus" panose="02020603050405020304" pitchFamily="18" charset="-78"/>
                      <a:cs typeface="Andalus" panose="02020603050405020304" pitchFamily="18" charset="-78"/>
                    </a:rPr>
                    <a:t>Based on ClearCanvas platform</a:t>
                  </a:r>
                </a:p>
                <a:p>
                  <a:endParaRPr lang="en-US" sz="1200" dirty="0">
                    <a:solidFill>
                      <a:schemeClr val="bg1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endParaRPr>
                </a:p>
              </p:txBody>
            </p:sp>
          </p:grp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4511" y="1714364"/>
                <a:ext cx="3172170" cy="2194960"/>
              </a:xfrm>
              <a:prstGeom prst="rect">
                <a:avLst/>
              </a:prstGeom>
            </p:spPr>
          </p:pic>
        </p:grpSp>
      </p:grpSp>
      <p:grpSp>
        <p:nvGrpSpPr>
          <p:cNvPr id="133" name="Group 132"/>
          <p:cNvGrpSpPr/>
          <p:nvPr/>
        </p:nvGrpSpPr>
        <p:grpSpPr>
          <a:xfrm>
            <a:off x="3455387" y="1338176"/>
            <a:ext cx="5136203" cy="4104080"/>
            <a:chOff x="3603629" y="1341143"/>
            <a:chExt cx="5136203" cy="4104080"/>
          </a:xfrm>
        </p:grpSpPr>
        <p:grpSp>
          <p:nvGrpSpPr>
            <p:cNvPr id="82" name="Group 81"/>
            <p:cNvGrpSpPr/>
            <p:nvPr/>
          </p:nvGrpSpPr>
          <p:grpSpPr>
            <a:xfrm>
              <a:off x="3603629" y="1341143"/>
              <a:ext cx="3177133" cy="3341283"/>
              <a:chOff x="3995314" y="1124744"/>
              <a:chExt cx="2924713" cy="2365281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3995314" y="1124744"/>
                <a:ext cx="2924713" cy="2365281"/>
                <a:chOff x="963626" y="1532832"/>
                <a:chExt cx="2924713" cy="2365281"/>
              </a:xfrm>
            </p:grpSpPr>
            <p:sp>
              <p:nvSpPr>
                <p:cNvPr id="85" name="Rounded Rectangle 84"/>
                <p:cNvSpPr/>
                <p:nvPr/>
              </p:nvSpPr>
              <p:spPr>
                <a:xfrm>
                  <a:off x="963626" y="1532832"/>
                  <a:ext cx="2924713" cy="2242312"/>
                </a:xfrm>
                <a:prstGeom prst="roundRect">
                  <a:avLst>
                    <a:gd name="adj" fmla="val 7792"/>
                  </a:avLst>
                </a:prstGeom>
                <a:solidFill>
                  <a:schemeClr val="accent1">
                    <a:lumMod val="75000"/>
                  </a:schemeClr>
                </a:solidFill>
                <a:ln w="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1059152" y="1737660"/>
                  <a:ext cx="2733661" cy="1580525"/>
                </a:xfrm>
                <a:prstGeom prst="rect">
                  <a:avLst/>
                </a:prstGeom>
                <a:solidFill>
                  <a:schemeClr val="bg1"/>
                </a:solidFill>
                <a:ln w="0">
                  <a:solidFill>
                    <a:schemeClr val="tx2">
                      <a:lumMod val="40000"/>
                      <a:lumOff val="60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Isosceles Triangle 86"/>
                <p:cNvSpPr/>
                <p:nvPr/>
              </p:nvSpPr>
              <p:spPr>
                <a:xfrm rot="10800000">
                  <a:off x="2297381" y="3784874"/>
                  <a:ext cx="257204" cy="113239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0">
                  <a:solidFill>
                    <a:schemeClr val="bg1">
                      <a:lumMod val="50000"/>
                    </a:schemeClr>
                  </a:solidFill>
                </a:ln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1259632" y="3356992"/>
                  <a:ext cx="2080880" cy="370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tr-TR" sz="1400" smtClean="0">
                      <a:solidFill>
                        <a:schemeClr val="bg1"/>
                      </a:solidFill>
                      <a:latin typeface="Andalus" panose="02020603050405020304" pitchFamily="18" charset="-78"/>
                      <a:cs typeface="Andalus" panose="02020603050405020304" pitchFamily="18" charset="-78"/>
                    </a:rPr>
                    <a:t>Control platform’s prototype  </a:t>
                  </a:r>
                  <a:r>
                    <a:rPr lang="tr-TR" sz="1400" dirty="0" smtClean="0">
                      <a:solidFill>
                        <a:schemeClr val="bg1"/>
                      </a:solidFill>
                      <a:latin typeface="Andalus" panose="02020603050405020304" pitchFamily="18" charset="-78"/>
                      <a:cs typeface="Andalus" panose="02020603050405020304" pitchFamily="18" charset="-78"/>
                    </a:rPr>
                    <a:t>is tested. </a:t>
                  </a:r>
                  <a:endParaRPr lang="en-US" sz="1400" dirty="0">
                    <a:solidFill>
                      <a:schemeClr val="bg1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endParaRPr>
                </a:p>
              </p:txBody>
            </p:sp>
          </p:grpSp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6532" y="1360482"/>
                <a:ext cx="2442275" cy="1554480"/>
              </a:xfrm>
              <a:prstGeom prst="rect">
                <a:avLst/>
              </a:prstGeom>
            </p:spPr>
          </p:pic>
        </p:grpSp>
        <p:cxnSp>
          <p:nvCxnSpPr>
            <p:cNvPr id="128" name="Elbow Connector 127"/>
            <p:cNvCxnSpPr/>
            <p:nvPr/>
          </p:nvCxnSpPr>
          <p:spPr>
            <a:xfrm>
              <a:off x="5192197" y="4689768"/>
              <a:ext cx="3547635" cy="755455"/>
            </a:xfrm>
            <a:prstGeom prst="bentConnector3">
              <a:avLst>
                <a:gd name="adj1" fmla="val 100529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5311307" y="1183345"/>
            <a:ext cx="3489542" cy="4242952"/>
            <a:chOff x="5345435" y="1202271"/>
            <a:chExt cx="3489542" cy="4242952"/>
          </a:xfrm>
        </p:grpSpPr>
        <p:grpSp>
          <p:nvGrpSpPr>
            <p:cNvPr id="48" name="Group 47"/>
            <p:cNvGrpSpPr/>
            <p:nvPr/>
          </p:nvGrpSpPr>
          <p:grpSpPr>
            <a:xfrm>
              <a:off x="5345435" y="1202271"/>
              <a:ext cx="3489542" cy="3339829"/>
              <a:chOff x="963626" y="1532832"/>
              <a:chExt cx="2924713" cy="2365281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963626" y="1532832"/>
                <a:ext cx="2924713" cy="2242312"/>
              </a:xfrm>
              <a:prstGeom prst="roundRect">
                <a:avLst>
                  <a:gd name="adj" fmla="val 7792"/>
                </a:avLst>
              </a:prstGeom>
              <a:solidFill>
                <a:schemeClr val="accent1">
                  <a:lumMod val="75000"/>
                </a:schemeClr>
              </a:solidFill>
              <a:ln w="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059152" y="1737660"/>
                <a:ext cx="2733661" cy="1580525"/>
              </a:xfrm>
              <a:prstGeom prst="rect">
                <a:avLst/>
              </a:prstGeom>
              <a:solidFill>
                <a:schemeClr val="bg1"/>
              </a:solidFill>
              <a:ln w="0">
                <a:solidFill>
                  <a:schemeClr val="tx2">
                    <a:lumMod val="40000"/>
                    <a:lumOff val="6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Isosceles Triangle 52"/>
              <p:cNvSpPr/>
              <p:nvPr/>
            </p:nvSpPr>
            <p:spPr>
              <a:xfrm rot="10800000">
                <a:off x="2297381" y="3784874"/>
                <a:ext cx="257204" cy="113239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259632" y="3356992"/>
                <a:ext cx="2424485" cy="326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1200" dirty="0" smtClean="0">
                    <a:solidFill>
                      <a:schemeClr val="bg1"/>
                    </a:solidFill>
                    <a:latin typeface="Andalus" panose="02020603050405020304" pitchFamily="18" charset="-78"/>
                    <a:cs typeface="Andalus" panose="02020603050405020304" pitchFamily="18" charset="-78"/>
                  </a:rPr>
                  <a:t>U-ARM Medical X-Ray. </a:t>
                </a:r>
              </a:p>
              <a:p>
                <a:endParaRPr lang="en-US" sz="1200" dirty="0">
                  <a:solidFill>
                    <a:schemeClr val="bg1"/>
                  </a:solidFill>
                  <a:latin typeface="Andalus" panose="02020603050405020304" pitchFamily="18" charset="-78"/>
                  <a:cs typeface="Andalus" panose="02020603050405020304" pitchFamily="18" charset="-78"/>
                </a:endParaRPr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>
              <a:off x="7080034" y="4558992"/>
              <a:ext cx="1744772" cy="886231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83819" y="1603474"/>
              <a:ext cx="1331325" cy="2100916"/>
            </a:xfrm>
            <a:prstGeom prst="rect">
              <a:avLst/>
            </a:prstGeom>
          </p:spPr>
        </p:pic>
      </p:grpSp>
      <p:pic>
        <p:nvPicPr>
          <p:cNvPr id="73" name="Picture 7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8" y="338085"/>
            <a:ext cx="1651792" cy="66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8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7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8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70" y="6096949"/>
            <a:ext cx="1288637" cy="64205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8" y="338085"/>
            <a:ext cx="1651792" cy="668451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4515091" y="719762"/>
            <a:ext cx="1747506" cy="2008628"/>
            <a:chOff x="3637367" y="95"/>
            <a:chExt cx="1747506" cy="2008628"/>
          </a:xfrm>
        </p:grpSpPr>
        <p:sp>
          <p:nvSpPr>
            <p:cNvPr id="117" name="Hexagon 116"/>
            <p:cNvSpPr/>
            <p:nvPr/>
          </p:nvSpPr>
          <p:spPr>
            <a:xfrm rot="5400000">
              <a:off x="3506806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8" name="Hexagon 4"/>
            <p:cNvSpPr/>
            <p:nvPr/>
          </p:nvSpPr>
          <p:spPr>
            <a:xfrm>
              <a:off x="3909687" y="313106"/>
              <a:ext cx="1202866" cy="1382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dirty="0" smtClean="0"/>
                <a:t>Automobile</a:t>
              </a:r>
              <a:r>
                <a:rPr lang="tr-TR" sz="1700" kern="1200" dirty="0" smtClean="0"/>
                <a:t> Producer</a:t>
              </a:r>
              <a:endParaRPr lang="en-US" sz="1700" kern="1200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627784" y="719762"/>
            <a:ext cx="1747506" cy="2008628"/>
            <a:chOff x="1750060" y="95"/>
            <a:chExt cx="1747506" cy="2008628"/>
          </a:xfrm>
        </p:grpSpPr>
        <p:sp>
          <p:nvSpPr>
            <p:cNvPr id="115" name="Hexagon 114"/>
            <p:cNvSpPr/>
            <p:nvPr/>
          </p:nvSpPr>
          <p:spPr>
            <a:xfrm rot="5400000">
              <a:off x="1619499" y="130656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6" name="Hexagon 6"/>
            <p:cNvSpPr/>
            <p:nvPr/>
          </p:nvSpPr>
          <p:spPr>
            <a:xfrm>
              <a:off x="2022380" y="313106"/>
              <a:ext cx="1202866" cy="1382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600" kern="1200" dirty="0" smtClean="0"/>
                <a:t>Building and Constructions</a:t>
              </a:r>
              <a:endParaRPr lang="en-US" sz="1600" kern="1200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567822" y="2424686"/>
            <a:ext cx="1747506" cy="2008628"/>
            <a:chOff x="2690098" y="1705019"/>
            <a:chExt cx="1747506" cy="2008628"/>
          </a:xfrm>
        </p:grpSpPr>
        <p:sp>
          <p:nvSpPr>
            <p:cNvPr id="103" name="Hexagon 102"/>
            <p:cNvSpPr/>
            <p:nvPr/>
          </p:nvSpPr>
          <p:spPr>
            <a:xfrm rot="5400000">
              <a:off x="2559537" y="1835580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4" name="Hexagon 8"/>
            <p:cNvSpPr/>
            <p:nvPr/>
          </p:nvSpPr>
          <p:spPr>
            <a:xfrm>
              <a:off x="2962418" y="2018030"/>
              <a:ext cx="1202866" cy="1382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Oil-Gas</a:t>
              </a:r>
              <a:endParaRPr lang="en-US" sz="1800" kern="1200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455129" y="2424686"/>
            <a:ext cx="1747506" cy="2008628"/>
            <a:chOff x="4577405" y="1705019"/>
            <a:chExt cx="1747506" cy="2008628"/>
          </a:xfrm>
        </p:grpSpPr>
        <p:sp>
          <p:nvSpPr>
            <p:cNvPr id="101" name="Hexagon 100"/>
            <p:cNvSpPr/>
            <p:nvPr/>
          </p:nvSpPr>
          <p:spPr>
            <a:xfrm rot="5400000">
              <a:off x="4446844" y="1835580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2" name="Hexagon 10"/>
            <p:cNvSpPr/>
            <p:nvPr/>
          </p:nvSpPr>
          <p:spPr>
            <a:xfrm>
              <a:off x="4849725" y="2018030"/>
              <a:ext cx="1202866" cy="1382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800" kern="1200" dirty="0" smtClean="0"/>
                <a:t>A</a:t>
              </a:r>
              <a:r>
                <a:rPr lang="en-US" sz="1800" kern="1200" dirty="0" err="1" smtClean="0"/>
                <a:t>viation</a:t>
              </a:r>
              <a:endParaRPr lang="en-US" sz="1800" kern="1200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515091" y="4129609"/>
            <a:ext cx="1747506" cy="2008628"/>
            <a:chOff x="3637367" y="3409942"/>
            <a:chExt cx="1747506" cy="2008628"/>
          </a:xfrm>
        </p:grpSpPr>
        <p:sp>
          <p:nvSpPr>
            <p:cNvPr id="97" name="Hexagon 96"/>
            <p:cNvSpPr/>
            <p:nvPr/>
          </p:nvSpPr>
          <p:spPr>
            <a:xfrm rot="5400000">
              <a:off x="3506806" y="3540503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8" name="Hexagon 12"/>
            <p:cNvSpPr/>
            <p:nvPr/>
          </p:nvSpPr>
          <p:spPr>
            <a:xfrm>
              <a:off x="3909687" y="3722953"/>
              <a:ext cx="1202866" cy="1382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1800" kern="1200" dirty="0" smtClean="0"/>
                <a:t>Processed Food Lines</a:t>
              </a:r>
              <a:endParaRPr lang="en-US" sz="1800" kern="120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627784" y="4129609"/>
            <a:ext cx="1747506" cy="2008628"/>
            <a:chOff x="1750060" y="3409942"/>
            <a:chExt cx="1747506" cy="2008628"/>
          </a:xfrm>
        </p:grpSpPr>
        <p:sp>
          <p:nvSpPr>
            <p:cNvPr id="84" name="Hexagon 83"/>
            <p:cNvSpPr/>
            <p:nvPr/>
          </p:nvSpPr>
          <p:spPr>
            <a:xfrm rot="5400000">
              <a:off x="1619499" y="3540503"/>
              <a:ext cx="2008628" cy="1747506"/>
            </a:xfrm>
            <a:prstGeom prst="hexagon">
              <a:avLst>
                <a:gd name="adj" fmla="val 25000"/>
                <a:gd name="vf" fmla="val 1154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4" name="Hexagon 14"/>
            <p:cNvSpPr/>
            <p:nvPr/>
          </p:nvSpPr>
          <p:spPr>
            <a:xfrm>
              <a:off x="2022380" y="3722953"/>
              <a:ext cx="1202866" cy="1382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Motor and </a:t>
              </a:r>
              <a:r>
                <a:rPr lang="tr-TR" sz="1800" kern="1200" dirty="0" smtClean="0"/>
                <a:t>E</a:t>
              </a:r>
              <a:r>
                <a:rPr lang="en-US" sz="1800" kern="1200" dirty="0" err="1" smtClean="0"/>
                <a:t>ngine</a:t>
              </a:r>
              <a:endParaRPr lang="en-US" sz="1800" kern="1200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457200" y="6021288"/>
            <a:ext cx="2326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Customers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666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70" y="6096949"/>
            <a:ext cx="1288637" cy="64205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8" y="338085"/>
            <a:ext cx="1651792" cy="668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6021288"/>
            <a:ext cx="294343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</a:t>
            </a:r>
            <a:r>
              <a:rPr lang="tr-TR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Prototype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IMG_859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53" y="1700808"/>
            <a:ext cx="6619023" cy="3024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3075504" y="5003884"/>
            <a:ext cx="3142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1. </a:t>
            </a:r>
            <a:r>
              <a:rPr lang="tr-TR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DX-Tech SyncBox</a:t>
            </a:r>
            <a:endParaRPr lang="en-US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762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70" y="6096949"/>
            <a:ext cx="1288637" cy="64205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8" y="338085"/>
            <a:ext cx="1651792" cy="668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6021288"/>
            <a:ext cx="40014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Drawings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72816"/>
            <a:ext cx="7472629" cy="25561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78931" y="4630234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2. </a:t>
            </a:r>
            <a:r>
              <a:rPr lang="tr-TR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 Panel</a:t>
            </a:r>
            <a:endParaRPr lang="en-US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89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70" y="6096949"/>
            <a:ext cx="1288637" cy="64205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8" y="338085"/>
            <a:ext cx="1651792" cy="668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6021288"/>
            <a:ext cx="40014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</a:t>
            </a:r>
            <a:r>
              <a:rPr lang="tr-TR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Drawings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8931" y="4630234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3. </a:t>
            </a:r>
            <a:r>
              <a:rPr lang="tr-TR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 Panel</a:t>
            </a:r>
            <a:endParaRPr lang="en-US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13" y="1522256"/>
            <a:ext cx="7277330" cy="285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70" y="6096949"/>
            <a:ext cx="1288637" cy="64205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8" y="338085"/>
            <a:ext cx="1651792" cy="668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6021288"/>
            <a:ext cx="40014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</a:t>
            </a:r>
            <a:r>
              <a:rPr lang="tr-TR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Drawings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Resi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617" y="2132856"/>
            <a:ext cx="3706485" cy="2479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Resim 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2132856"/>
            <a:ext cx="3851920" cy="2479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121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70" y="6096949"/>
            <a:ext cx="1288637" cy="64205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8" y="338085"/>
            <a:ext cx="1651792" cy="668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6021288"/>
            <a:ext cx="40014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</a:t>
            </a:r>
            <a:r>
              <a:rPr lang="tr-TR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Drawings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4864"/>
            <a:ext cx="3888432" cy="2448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210961"/>
            <a:ext cx="3818321" cy="244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9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70" y="6096949"/>
            <a:ext cx="1288637" cy="64205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8" y="338085"/>
            <a:ext cx="1651792" cy="668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6021288"/>
            <a:ext cx="20986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74" y="1098883"/>
            <a:ext cx="7139136" cy="1797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273352"/>
            <a:ext cx="2025277" cy="2287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74640"/>
            <a:ext cx="2790825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273352"/>
            <a:ext cx="2575451" cy="22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1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20494" name="Picture 7" descr="Neutral Abstract 7 V1 F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95" name="Rectangle 8"/>
            <p:cNvSpPr>
              <a:spLocks noChangeArrowheads="1"/>
            </p:cNvSpPr>
            <p:nvPr/>
          </p:nvSpPr>
          <p:spPr bwMode="auto">
            <a:xfrm>
              <a:off x="0" y="4410075"/>
              <a:ext cx="9144000" cy="1392238"/>
            </a:xfrm>
            <a:prstGeom prst="rect">
              <a:avLst/>
            </a:prstGeom>
            <a:solidFill>
              <a:srgbClr val="000000">
                <a:alpha val="29804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lIns="720000" anchor="ctr"/>
            <a:lstStyle/>
            <a:p>
              <a:r>
                <a:rPr lang="tr-TR" sz="3600" b="1" dirty="0">
                  <a:solidFill>
                    <a:srgbClr val="FFFFFF"/>
                  </a:solidFill>
                </a:rPr>
                <a:t>We Make the Next Step</a:t>
              </a:r>
              <a:r>
                <a:rPr lang="en-US" sz="3600" b="1" dirty="0">
                  <a:solidFill>
                    <a:srgbClr val="FFFFFF"/>
                  </a:solidFill>
                </a:rPr>
                <a:t> </a:t>
              </a:r>
              <a:endParaRPr 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0" name="Rechteck 19">
            <a:hlinkClick r:id="rId4"/>
          </p:cNvPr>
          <p:cNvSpPr/>
          <p:nvPr/>
        </p:nvSpPr>
        <p:spPr>
          <a:xfrm>
            <a:off x="6877050" y="6276975"/>
            <a:ext cx="2266950" cy="58102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70" y="6096949"/>
            <a:ext cx="1288637" cy="6420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8" y="338085"/>
            <a:ext cx="1651792" cy="668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71" y="1268953"/>
            <a:ext cx="825896" cy="10092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477" y="1455227"/>
            <a:ext cx="1814570" cy="636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299044"/>
            <a:ext cx="2999925" cy="10028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88" y="1318593"/>
            <a:ext cx="2411394" cy="9099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61" y="2994130"/>
            <a:ext cx="2065436" cy="7000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05" y="2714071"/>
            <a:ext cx="2138389" cy="11419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02" y="2920681"/>
            <a:ext cx="2643014" cy="85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460">
              <a:schemeClr val="bg1">
                <a:lumMod val="85000"/>
              </a:schemeClr>
            </a:gs>
            <a:gs pos="0">
              <a:schemeClr val="bg1"/>
            </a:gs>
            <a:gs pos="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92415" y="5475745"/>
            <a:ext cx="2939837" cy="1252634"/>
          </a:xfrm>
        </p:spPr>
        <p:txBody>
          <a:bodyPr vert="horz"/>
          <a:lstStyle/>
          <a:p>
            <a:r>
              <a:rPr lang="tr-TR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Diverse Applications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229093" y="2158746"/>
            <a:ext cx="2534323" cy="2470659"/>
            <a:chOff x="4257677" y="2293689"/>
            <a:chExt cx="2195512" cy="2193925"/>
          </a:xfrm>
        </p:grpSpPr>
        <p:sp>
          <p:nvSpPr>
            <p:cNvPr id="110" name="Freeform 109"/>
            <p:cNvSpPr/>
            <p:nvPr/>
          </p:nvSpPr>
          <p:spPr bwMode="auto">
            <a:xfrm rot="2700000">
              <a:off x="4258470" y="2292896"/>
              <a:ext cx="2193925" cy="2195512"/>
            </a:xfrm>
            <a:custGeom>
              <a:avLst/>
              <a:gdLst>
                <a:gd name="connsiteX0" fmla="*/ 0 w 2194560"/>
                <a:gd name="connsiteY0" fmla="*/ 1097279 h 2194560"/>
                <a:gd name="connsiteX1" fmla="*/ 320040 w 2194560"/>
                <a:gd name="connsiteY1" fmla="*/ 777239 h 2194560"/>
                <a:gd name="connsiteX2" fmla="*/ 777239 w 2194560"/>
                <a:gd name="connsiteY2" fmla="*/ 777239 h 2194560"/>
                <a:gd name="connsiteX3" fmla="*/ 777239 w 2194560"/>
                <a:gd name="connsiteY3" fmla="*/ 320040 h 2194560"/>
                <a:gd name="connsiteX4" fmla="*/ 1097279 w 2194560"/>
                <a:gd name="connsiteY4" fmla="*/ 0 h 2194560"/>
                <a:gd name="connsiteX5" fmla="*/ 1417319 w 2194560"/>
                <a:gd name="connsiteY5" fmla="*/ 320040 h 2194560"/>
                <a:gd name="connsiteX6" fmla="*/ 1417319 w 2194560"/>
                <a:gd name="connsiteY6" fmla="*/ 777239 h 2194560"/>
                <a:gd name="connsiteX7" fmla="*/ 1874520 w 2194560"/>
                <a:gd name="connsiteY7" fmla="*/ 777239 h 2194560"/>
                <a:gd name="connsiteX8" fmla="*/ 2194560 w 2194560"/>
                <a:gd name="connsiteY8" fmla="*/ 1097279 h 2194560"/>
                <a:gd name="connsiteX9" fmla="*/ 1874520 w 2194560"/>
                <a:gd name="connsiteY9" fmla="*/ 1417319 h 2194560"/>
                <a:gd name="connsiteX10" fmla="*/ 1417319 w 2194560"/>
                <a:gd name="connsiteY10" fmla="*/ 1417319 h 2194560"/>
                <a:gd name="connsiteX11" fmla="*/ 1417319 w 2194560"/>
                <a:gd name="connsiteY11" fmla="*/ 1874520 h 2194560"/>
                <a:gd name="connsiteX12" fmla="*/ 1097279 w 2194560"/>
                <a:gd name="connsiteY12" fmla="*/ 2194560 h 2194560"/>
                <a:gd name="connsiteX13" fmla="*/ 777239 w 2194560"/>
                <a:gd name="connsiteY13" fmla="*/ 1874520 h 2194560"/>
                <a:gd name="connsiteX14" fmla="*/ 777239 w 2194560"/>
                <a:gd name="connsiteY14" fmla="*/ 1417319 h 2194560"/>
                <a:gd name="connsiteX15" fmla="*/ 320040 w 2194560"/>
                <a:gd name="connsiteY15" fmla="*/ 1417319 h 219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4560" h="2194560">
                  <a:moveTo>
                    <a:pt x="0" y="1097279"/>
                  </a:moveTo>
                  <a:lnTo>
                    <a:pt x="320040" y="777239"/>
                  </a:lnTo>
                  <a:lnTo>
                    <a:pt x="777239" y="777239"/>
                  </a:lnTo>
                  <a:lnTo>
                    <a:pt x="777239" y="320040"/>
                  </a:lnTo>
                  <a:lnTo>
                    <a:pt x="1097279" y="0"/>
                  </a:lnTo>
                  <a:lnTo>
                    <a:pt x="1417319" y="320040"/>
                  </a:lnTo>
                  <a:lnTo>
                    <a:pt x="1417319" y="777239"/>
                  </a:lnTo>
                  <a:lnTo>
                    <a:pt x="1874520" y="777239"/>
                  </a:lnTo>
                  <a:lnTo>
                    <a:pt x="2194560" y="1097279"/>
                  </a:lnTo>
                  <a:lnTo>
                    <a:pt x="1874520" y="1417319"/>
                  </a:lnTo>
                  <a:lnTo>
                    <a:pt x="1417319" y="1417319"/>
                  </a:lnTo>
                  <a:lnTo>
                    <a:pt x="1417319" y="1874520"/>
                  </a:lnTo>
                  <a:lnTo>
                    <a:pt x="1097279" y="2194560"/>
                  </a:lnTo>
                  <a:lnTo>
                    <a:pt x="777239" y="1874520"/>
                  </a:lnTo>
                  <a:lnTo>
                    <a:pt x="777239" y="1417319"/>
                  </a:lnTo>
                  <a:lnTo>
                    <a:pt x="320040" y="141731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0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1" name="TextBox 110"/>
            <p:cNvSpPr txBox="1"/>
            <p:nvPr/>
          </p:nvSpPr>
          <p:spPr bwMode="auto">
            <a:xfrm>
              <a:off x="4969682" y="3164391"/>
              <a:ext cx="771501" cy="461665"/>
            </a:xfrm>
            <a:prstGeom prst="rect">
              <a:avLst/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tr-TR" sz="2400" dirty="0">
                  <a:solidFill>
                    <a:schemeClr val="bg1"/>
                  </a:solidFill>
                  <a:latin typeface="Brush Script MT" panose="03060802040406070304" pitchFamily="66" charset="0"/>
                </a:rPr>
                <a:t>Ray</a:t>
              </a:r>
              <a:endParaRPr lang="en-US" sz="2400" i="1" dirty="0">
                <a:solidFill>
                  <a:schemeClr val="bg1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 rot="19200000">
            <a:off x="4232709" y="296957"/>
            <a:ext cx="1554480" cy="1554480"/>
            <a:chOff x="6596514" y="2483546"/>
            <a:chExt cx="1233212" cy="1188871"/>
          </a:xfrm>
        </p:grpSpPr>
        <p:sp>
          <p:nvSpPr>
            <p:cNvPr id="114" name="Freeform 113" descr="© INSCALE GmbH, 26.05.2010&#10;http://www.presentationload.com/"/>
            <p:cNvSpPr>
              <a:spLocks/>
            </p:cNvSpPr>
            <p:nvPr>
              <p:custDataLst>
                <p:tags r:id="rId25"/>
              </p:custDataLst>
            </p:nvPr>
          </p:nvSpPr>
          <p:spPr bwMode="gray">
            <a:xfrm>
              <a:off x="6705885" y="3266264"/>
              <a:ext cx="1047951" cy="406153"/>
            </a:xfrm>
            <a:custGeom>
              <a:avLst/>
              <a:gdLst/>
              <a:ahLst/>
              <a:cxnLst>
                <a:cxn ang="0">
                  <a:pos x="417" y="0"/>
                </a:cxn>
                <a:cxn ang="0">
                  <a:pos x="413" y="6"/>
                </a:cxn>
                <a:cxn ang="0">
                  <a:pos x="142" y="79"/>
                </a:cxn>
                <a:cxn ang="0">
                  <a:pos x="83" y="27"/>
                </a:cxn>
                <a:cxn ang="0">
                  <a:pos x="20" y="15"/>
                </a:cxn>
                <a:cxn ang="0">
                  <a:pos x="0" y="74"/>
                </a:cxn>
                <a:cxn ang="0">
                  <a:pos x="241" y="200"/>
                </a:cxn>
                <a:cxn ang="0">
                  <a:pos x="498" y="47"/>
                </a:cxn>
                <a:cxn ang="0">
                  <a:pos x="437" y="60"/>
                </a:cxn>
                <a:cxn ang="0">
                  <a:pos x="417" y="0"/>
                </a:cxn>
              </a:cxnLst>
              <a:rect l="0" t="0" r="r" b="b"/>
              <a:pathLst>
                <a:path w="498" h="200">
                  <a:moveTo>
                    <a:pt x="417" y="0"/>
                  </a:moveTo>
                  <a:cubicBezTo>
                    <a:pt x="415" y="2"/>
                    <a:pt x="414" y="4"/>
                    <a:pt x="413" y="6"/>
                  </a:cubicBezTo>
                  <a:cubicBezTo>
                    <a:pt x="358" y="101"/>
                    <a:pt x="237" y="134"/>
                    <a:pt x="142" y="79"/>
                  </a:cubicBezTo>
                  <a:cubicBezTo>
                    <a:pt x="118" y="66"/>
                    <a:pt x="99" y="48"/>
                    <a:pt x="83" y="27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3" y="150"/>
                    <a:pt x="141" y="200"/>
                    <a:pt x="241" y="200"/>
                  </a:cubicBezTo>
                  <a:cubicBezTo>
                    <a:pt x="352" y="200"/>
                    <a:pt x="449" y="138"/>
                    <a:pt x="498" y="47"/>
                  </a:cubicBezTo>
                  <a:cubicBezTo>
                    <a:pt x="437" y="60"/>
                    <a:pt x="437" y="60"/>
                    <a:pt x="437" y="60"/>
                  </a:cubicBezTo>
                  <a:lnTo>
                    <a:pt x="41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6A6A6"/>
                </a:gs>
                <a:gs pos="100000">
                  <a:srgbClr val="BFBFBF"/>
                </a:gs>
              </a:gsLst>
              <a:lin ang="0" scaled="1"/>
              <a:tileRect/>
            </a:gradFill>
            <a:ln w="19050">
              <a:solidFill>
                <a:srgbClr val="D9D9D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14" descr="© INSCALE GmbH, 26.05.2010&#10;http://www.presentationload.com/"/>
            <p:cNvSpPr>
              <a:spLocks/>
            </p:cNvSpPr>
            <p:nvPr>
              <p:custDataLst>
                <p:tags r:id="rId26"/>
              </p:custDataLst>
            </p:nvPr>
          </p:nvSpPr>
          <p:spPr bwMode="gray">
            <a:xfrm>
              <a:off x="6596514" y="2485698"/>
              <a:ext cx="652319" cy="902681"/>
            </a:xfrm>
            <a:custGeom>
              <a:avLst/>
              <a:gdLst/>
              <a:ahLst/>
              <a:cxnLst>
                <a:cxn ang="0">
                  <a:pos x="124" y="397"/>
                </a:cxn>
                <a:cxn ang="0">
                  <a:pos x="121" y="193"/>
                </a:cxn>
                <a:cxn ang="0">
                  <a:pos x="268" y="95"/>
                </a:cxn>
                <a:cxn ang="0">
                  <a:pos x="310" y="47"/>
                </a:cxn>
                <a:cxn ang="0">
                  <a:pos x="269" y="0"/>
                </a:cxn>
                <a:cxn ang="0">
                  <a:pos x="0" y="292"/>
                </a:cxn>
                <a:cxn ang="0">
                  <a:pos x="43" y="445"/>
                </a:cxn>
                <a:cxn ang="0">
                  <a:pos x="64" y="385"/>
                </a:cxn>
                <a:cxn ang="0">
                  <a:pos x="124" y="397"/>
                </a:cxn>
              </a:cxnLst>
              <a:rect l="0" t="0" r="r" b="b"/>
              <a:pathLst>
                <a:path w="310" h="445">
                  <a:moveTo>
                    <a:pt x="124" y="397"/>
                  </a:moveTo>
                  <a:cubicBezTo>
                    <a:pt x="87" y="337"/>
                    <a:pt x="83" y="259"/>
                    <a:pt x="121" y="193"/>
                  </a:cubicBezTo>
                  <a:cubicBezTo>
                    <a:pt x="153" y="137"/>
                    <a:pt x="208" y="103"/>
                    <a:pt x="268" y="95"/>
                  </a:cubicBezTo>
                  <a:cubicBezTo>
                    <a:pt x="310" y="47"/>
                    <a:pt x="310" y="47"/>
                    <a:pt x="310" y="47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119" y="13"/>
                    <a:pt x="0" y="139"/>
                    <a:pt x="0" y="292"/>
                  </a:cubicBezTo>
                  <a:cubicBezTo>
                    <a:pt x="0" y="348"/>
                    <a:pt x="16" y="401"/>
                    <a:pt x="43" y="445"/>
                  </a:cubicBezTo>
                  <a:cubicBezTo>
                    <a:pt x="64" y="385"/>
                    <a:pt x="64" y="385"/>
                    <a:pt x="64" y="385"/>
                  </a:cubicBezTo>
                  <a:lnTo>
                    <a:pt x="124" y="397"/>
                  </a:lnTo>
                  <a:close/>
                </a:path>
              </a:pathLst>
            </a:custGeom>
            <a:gradFill rotWithShape="1">
              <a:gsLst>
                <a:gs pos="0">
                  <a:srgbClr val="A6A6A6"/>
                </a:gs>
                <a:gs pos="100000">
                  <a:srgbClr val="BFBFBF"/>
                </a:gs>
              </a:gsLst>
              <a:lin ang="5400000" scaled="1"/>
            </a:gradFill>
            <a:ln w="19050">
              <a:solidFill>
                <a:srgbClr val="D9D9D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15" descr="© INSCALE GmbH, 26.05.2010&#10;http://www.presentationload.com/"/>
            <p:cNvSpPr>
              <a:spLocks/>
            </p:cNvSpPr>
            <p:nvPr>
              <p:custDataLst>
                <p:tags r:id="rId27"/>
              </p:custDataLst>
            </p:nvPr>
          </p:nvSpPr>
          <p:spPr bwMode="gray">
            <a:xfrm>
              <a:off x="7198054" y="2483546"/>
              <a:ext cx="631672" cy="872018"/>
            </a:xfrm>
            <a:custGeom>
              <a:avLst/>
              <a:gdLst/>
              <a:ahLst/>
              <a:cxnLst>
                <a:cxn ang="0">
                  <a:pos x="0" y="95"/>
                </a:cxn>
                <a:cxn ang="0">
                  <a:pos x="106" y="121"/>
                </a:cxn>
                <a:cxn ang="0">
                  <a:pos x="191" y="369"/>
                </a:cxn>
                <a:cxn ang="0">
                  <a:pos x="211" y="430"/>
                </a:cxn>
                <a:cxn ang="0">
                  <a:pos x="272" y="418"/>
                </a:cxn>
                <a:cxn ang="0">
                  <a:pos x="300" y="293"/>
                </a:cxn>
                <a:cxn ang="0">
                  <a:pos x="7" y="0"/>
                </a:cxn>
                <a:cxn ang="0">
                  <a:pos x="0" y="1"/>
                </a:cxn>
                <a:cxn ang="0">
                  <a:pos x="42" y="48"/>
                </a:cxn>
                <a:cxn ang="0">
                  <a:pos x="0" y="95"/>
                </a:cxn>
              </a:cxnLst>
              <a:rect l="0" t="0" r="r" b="b"/>
              <a:pathLst>
                <a:path w="300" h="430">
                  <a:moveTo>
                    <a:pt x="0" y="95"/>
                  </a:moveTo>
                  <a:cubicBezTo>
                    <a:pt x="36" y="94"/>
                    <a:pt x="73" y="102"/>
                    <a:pt x="106" y="121"/>
                  </a:cubicBezTo>
                  <a:cubicBezTo>
                    <a:pt x="193" y="172"/>
                    <a:pt x="228" y="278"/>
                    <a:pt x="191" y="369"/>
                  </a:cubicBezTo>
                  <a:cubicBezTo>
                    <a:pt x="211" y="430"/>
                    <a:pt x="211" y="430"/>
                    <a:pt x="211" y="430"/>
                  </a:cubicBezTo>
                  <a:cubicBezTo>
                    <a:pt x="272" y="418"/>
                    <a:pt x="272" y="418"/>
                    <a:pt x="272" y="418"/>
                  </a:cubicBezTo>
                  <a:cubicBezTo>
                    <a:pt x="290" y="380"/>
                    <a:pt x="300" y="338"/>
                    <a:pt x="300" y="293"/>
                  </a:cubicBezTo>
                  <a:cubicBezTo>
                    <a:pt x="300" y="132"/>
                    <a:pt x="169" y="0"/>
                    <a:pt x="7" y="0"/>
                  </a:cubicBezTo>
                  <a:cubicBezTo>
                    <a:pt x="5" y="0"/>
                    <a:pt x="2" y="1"/>
                    <a:pt x="0" y="1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0" y="95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9050">
              <a:solidFill>
                <a:srgbClr val="D9D9D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0" name="Group 169"/>
          <p:cNvGrpSpPr/>
          <p:nvPr/>
        </p:nvGrpSpPr>
        <p:grpSpPr>
          <a:xfrm rot="4800000">
            <a:off x="7104985" y="3444793"/>
            <a:ext cx="1554480" cy="1554480"/>
            <a:chOff x="6596514" y="2483546"/>
            <a:chExt cx="1233212" cy="1188871"/>
          </a:xfrm>
        </p:grpSpPr>
        <p:sp>
          <p:nvSpPr>
            <p:cNvPr id="171" name="Freeform 170" descr="© INSCALE GmbH, 26.05.2010&#10;http://www.presentationload.com/"/>
            <p:cNvSpPr>
              <a:spLocks/>
            </p:cNvSpPr>
            <p:nvPr>
              <p:custDataLst>
                <p:tags r:id="rId22"/>
              </p:custDataLst>
            </p:nvPr>
          </p:nvSpPr>
          <p:spPr bwMode="gray">
            <a:xfrm>
              <a:off x="6705885" y="3266264"/>
              <a:ext cx="1047951" cy="406153"/>
            </a:xfrm>
            <a:custGeom>
              <a:avLst/>
              <a:gdLst/>
              <a:ahLst/>
              <a:cxnLst>
                <a:cxn ang="0">
                  <a:pos x="417" y="0"/>
                </a:cxn>
                <a:cxn ang="0">
                  <a:pos x="413" y="6"/>
                </a:cxn>
                <a:cxn ang="0">
                  <a:pos x="142" y="79"/>
                </a:cxn>
                <a:cxn ang="0">
                  <a:pos x="83" y="27"/>
                </a:cxn>
                <a:cxn ang="0">
                  <a:pos x="20" y="15"/>
                </a:cxn>
                <a:cxn ang="0">
                  <a:pos x="0" y="74"/>
                </a:cxn>
                <a:cxn ang="0">
                  <a:pos x="241" y="200"/>
                </a:cxn>
                <a:cxn ang="0">
                  <a:pos x="498" y="47"/>
                </a:cxn>
                <a:cxn ang="0">
                  <a:pos x="437" y="60"/>
                </a:cxn>
                <a:cxn ang="0">
                  <a:pos x="417" y="0"/>
                </a:cxn>
              </a:cxnLst>
              <a:rect l="0" t="0" r="r" b="b"/>
              <a:pathLst>
                <a:path w="498" h="200">
                  <a:moveTo>
                    <a:pt x="417" y="0"/>
                  </a:moveTo>
                  <a:cubicBezTo>
                    <a:pt x="415" y="2"/>
                    <a:pt x="414" y="4"/>
                    <a:pt x="413" y="6"/>
                  </a:cubicBezTo>
                  <a:cubicBezTo>
                    <a:pt x="358" y="101"/>
                    <a:pt x="237" y="134"/>
                    <a:pt x="142" y="79"/>
                  </a:cubicBezTo>
                  <a:cubicBezTo>
                    <a:pt x="118" y="66"/>
                    <a:pt x="99" y="48"/>
                    <a:pt x="83" y="27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3" y="150"/>
                    <a:pt x="141" y="200"/>
                    <a:pt x="241" y="200"/>
                  </a:cubicBezTo>
                  <a:cubicBezTo>
                    <a:pt x="352" y="200"/>
                    <a:pt x="449" y="138"/>
                    <a:pt x="498" y="47"/>
                  </a:cubicBezTo>
                  <a:cubicBezTo>
                    <a:pt x="437" y="60"/>
                    <a:pt x="437" y="60"/>
                    <a:pt x="437" y="60"/>
                  </a:cubicBezTo>
                  <a:lnTo>
                    <a:pt x="41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6A6A6"/>
                </a:gs>
                <a:gs pos="100000">
                  <a:srgbClr val="BFBFBF"/>
                </a:gs>
              </a:gsLst>
              <a:lin ang="0" scaled="1"/>
              <a:tileRect/>
            </a:gradFill>
            <a:ln w="19050">
              <a:solidFill>
                <a:srgbClr val="D9D9D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171" descr="© INSCALE GmbH, 26.05.2010&#10;http://www.presentationload.com/"/>
            <p:cNvSpPr>
              <a:spLocks/>
            </p:cNvSpPr>
            <p:nvPr>
              <p:custDataLst>
                <p:tags r:id="rId23"/>
              </p:custDataLst>
            </p:nvPr>
          </p:nvSpPr>
          <p:spPr bwMode="gray">
            <a:xfrm>
              <a:off x="6596514" y="2485698"/>
              <a:ext cx="652319" cy="902681"/>
            </a:xfrm>
            <a:custGeom>
              <a:avLst/>
              <a:gdLst/>
              <a:ahLst/>
              <a:cxnLst>
                <a:cxn ang="0">
                  <a:pos x="124" y="397"/>
                </a:cxn>
                <a:cxn ang="0">
                  <a:pos x="121" y="193"/>
                </a:cxn>
                <a:cxn ang="0">
                  <a:pos x="268" y="95"/>
                </a:cxn>
                <a:cxn ang="0">
                  <a:pos x="310" y="47"/>
                </a:cxn>
                <a:cxn ang="0">
                  <a:pos x="269" y="0"/>
                </a:cxn>
                <a:cxn ang="0">
                  <a:pos x="0" y="292"/>
                </a:cxn>
                <a:cxn ang="0">
                  <a:pos x="43" y="445"/>
                </a:cxn>
                <a:cxn ang="0">
                  <a:pos x="64" y="385"/>
                </a:cxn>
                <a:cxn ang="0">
                  <a:pos x="124" y="397"/>
                </a:cxn>
              </a:cxnLst>
              <a:rect l="0" t="0" r="r" b="b"/>
              <a:pathLst>
                <a:path w="310" h="445">
                  <a:moveTo>
                    <a:pt x="124" y="397"/>
                  </a:moveTo>
                  <a:cubicBezTo>
                    <a:pt x="87" y="337"/>
                    <a:pt x="83" y="259"/>
                    <a:pt x="121" y="193"/>
                  </a:cubicBezTo>
                  <a:cubicBezTo>
                    <a:pt x="153" y="137"/>
                    <a:pt x="208" y="103"/>
                    <a:pt x="268" y="95"/>
                  </a:cubicBezTo>
                  <a:cubicBezTo>
                    <a:pt x="310" y="47"/>
                    <a:pt x="310" y="47"/>
                    <a:pt x="310" y="47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119" y="13"/>
                    <a:pt x="0" y="139"/>
                    <a:pt x="0" y="292"/>
                  </a:cubicBezTo>
                  <a:cubicBezTo>
                    <a:pt x="0" y="348"/>
                    <a:pt x="16" y="401"/>
                    <a:pt x="43" y="445"/>
                  </a:cubicBezTo>
                  <a:cubicBezTo>
                    <a:pt x="64" y="385"/>
                    <a:pt x="64" y="385"/>
                    <a:pt x="64" y="385"/>
                  </a:cubicBezTo>
                  <a:lnTo>
                    <a:pt x="124" y="397"/>
                  </a:lnTo>
                  <a:close/>
                </a:path>
              </a:pathLst>
            </a:custGeom>
            <a:gradFill rotWithShape="1">
              <a:gsLst>
                <a:gs pos="0">
                  <a:srgbClr val="A6A6A6"/>
                </a:gs>
                <a:gs pos="100000">
                  <a:srgbClr val="BFBFBF"/>
                </a:gs>
              </a:gsLst>
              <a:lin ang="5400000" scaled="1"/>
            </a:gradFill>
            <a:ln w="19050">
              <a:solidFill>
                <a:srgbClr val="D9D9D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172" descr="© INSCALE GmbH, 26.05.2010&#10;http://www.presentationload.com/"/>
            <p:cNvSpPr>
              <a:spLocks/>
            </p:cNvSpPr>
            <p:nvPr>
              <p:custDataLst>
                <p:tags r:id="rId24"/>
              </p:custDataLst>
            </p:nvPr>
          </p:nvSpPr>
          <p:spPr bwMode="gray">
            <a:xfrm>
              <a:off x="7198054" y="2483546"/>
              <a:ext cx="631672" cy="872018"/>
            </a:xfrm>
            <a:custGeom>
              <a:avLst/>
              <a:gdLst/>
              <a:ahLst/>
              <a:cxnLst>
                <a:cxn ang="0">
                  <a:pos x="0" y="95"/>
                </a:cxn>
                <a:cxn ang="0">
                  <a:pos x="106" y="121"/>
                </a:cxn>
                <a:cxn ang="0">
                  <a:pos x="191" y="369"/>
                </a:cxn>
                <a:cxn ang="0">
                  <a:pos x="211" y="430"/>
                </a:cxn>
                <a:cxn ang="0">
                  <a:pos x="272" y="418"/>
                </a:cxn>
                <a:cxn ang="0">
                  <a:pos x="300" y="293"/>
                </a:cxn>
                <a:cxn ang="0">
                  <a:pos x="7" y="0"/>
                </a:cxn>
                <a:cxn ang="0">
                  <a:pos x="0" y="1"/>
                </a:cxn>
                <a:cxn ang="0">
                  <a:pos x="42" y="48"/>
                </a:cxn>
                <a:cxn ang="0">
                  <a:pos x="0" y="95"/>
                </a:cxn>
              </a:cxnLst>
              <a:rect l="0" t="0" r="r" b="b"/>
              <a:pathLst>
                <a:path w="300" h="430">
                  <a:moveTo>
                    <a:pt x="0" y="95"/>
                  </a:moveTo>
                  <a:cubicBezTo>
                    <a:pt x="36" y="94"/>
                    <a:pt x="73" y="102"/>
                    <a:pt x="106" y="121"/>
                  </a:cubicBezTo>
                  <a:cubicBezTo>
                    <a:pt x="193" y="172"/>
                    <a:pt x="228" y="278"/>
                    <a:pt x="191" y="369"/>
                  </a:cubicBezTo>
                  <a:cubicBezTo>
                    <a:pt x="211" y="430"/>
                    <a:pt x="211" y="430"/>
                    <a:pt x="211" y="430"/>
                  </a:cubicBezTo>
                  <a:cubicBezTo>
                    <a:pt x="272" y="418"/>
                    <a:pt x="272" y="418"/>
                    <a:pt x="272" y="418"/>
                  </a:cubicBezTo>
                  <a:cubicBezTo>
                    <a:pt x="290" y="380"/>
                    <a:pt x="300" y="338"/>
                    <a:pt x="300" y="293"/>
                  </a:cubicBezTo>
                  <a:cubicBezTo>
                    <a:pt x="300" y="132"/>
                    <a:pt x="169" y="0"/>
                    <a:pt x="7" y="0"/>
                  </a:cubicBezTo>
                  <a:cubicBezTo>
                    <a:pt x="5" y="0"/>
                    <a:pt x="2" y="1"/>
                    <a:pt x="0" y="1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0" y="95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9050">
              <a:solidFill>
                <a:srgbClr val="D9D9D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4" name="Group 173"/>
          <p:cNvGrpSpPr/>
          <p:nvPr/>
        </p:nvGrpSpPr>
        <p:grpSpPr>
          <a:xfrm rot="7200000">
            <a:off x="6112417" y="4808444"/>
            <a:ext cx="1554480" cy="1554480"/>
            <a:chOff x="6596514" y="2483546"/>
            <a:chExt cx="1233212" cy="1188871"/>
          </a:xfrm>
        </p:grpSpPr>
        <p:sp>
          <p:nvSpPr>
            <p:cNvPr id="175" name="Freeform 174" descr="© INSCALE GmbH, 26.05.2010&#10;http://www.presentationload.com/"/>
            <p:cNvSpPr>
              <a:spLocks/>
            </p:cNvSpPr>
            <p:nvPr>
              <p:custDataLst>
                <p:tags r:id="rId19"/>
              </p:custDataLst>
            </p:nvPr>
          </p:nvSpPr>
          <p:spPr bwMode="gray">
            <a:xfrm>
              <a:off x="6705885" y="3266264"/>
              <a:ext cx="1047951" cy="406153"/>
            </a:xfrm>
            <a:custGeom>
              <a:avLst/>
              <a:gdLst/>
              <a:ahLst/>
              <a:cxnLst>
                <a:cxn ang="0">
                  <a:pos x="417" y="0"/>
                </a:cxn>
                <a:cxn ang="0">
                  <a:pos x="413" y="6"/>
                </a:cxn>
                <a:cxn ang="0">
                  <a:pos x="142" y="79"/>
                </a:cxn>
                <a:cxn ang="0">
                  <a:pos x="83" y="27"/>
                </a:cxn>
                <a:cxn ang="0">
                  <a:pos x="20" y="15"/>
                </a:cxn>
                <a:cxn ang="0">
                  <a:pos x="0" y="74"/>
                </a:cxn>
                <a:cxn ang="0">
                  <a:pos x="241" y="200"/>
                </a:cxn>
                <a:cxn ang="0">
                  <a:pos x="498" y="47"/>
                </a:cxn>
                <a:cxn ang="0">
                  <a:pos x="437" y="60"/>
                </a:cxn>
                <a:cxn ang="0">
                  <a:pos x="417" y="0"/>
                </a:cxn>
              </a:cxnLst>
              <a:rect l="0" t="0" r="r" b="b"/>
              <a:pathLst>
                <a:path w="498" h="200">
                  <a:moveTo>
                    <a:pt x="417" y="0"/>
                  </a:moveTo>
                  <a:cubicBezTo>
                    <a:pt x="415" y="2"/>
                    <a:pt x="414" y="4"/>
                    <a:pt x="413" y="6"/>
                  </a:cubicBezTo>
                  <a:cubicBezTo>
                    <a:pt x="358" y="101"/>
                    <a:pt x="237" y="134"/>
                    <a:pt x="142" y="79"/>
                  </a:cubicBezTo>
                  <a:cubicBezTo>
                    <a:pt x="118" y="66"/>
                    <a:pt x="99" y="48"/>
                    <a:pt x="83" y="27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3" y="150"/>
                    <a:pt x="141" y="200"/>
                    <a:pt x="241" y="200"/>
                  </a:cubicBezTo>
                  <a:cubicBezTo>
                    <a:pt x="352" y="200"/>
                    <a:pt x="449" y="138"/>
                    <a:pt x="498" y="47"/>
                  </a:cubicBezTo>
                  <a:cubicBezTo>
                    <a:pt x="437" y="60"/>
                    <a:pt x="437" y="60"/>
                    <a:pt x="437" y="60"/>
                  </a:cubicBezTo>
                  <a:lnTo>
                    <a:pt x="41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6A6A6"/>
                </a:gs>
                <a:gs pos="100000">
                  <a:srgbClr val="BFBFBF"/>
                </a:gs>
              </a:gsLst>
              <a:lin ang="0" scaled="1"/>
              <a:tileRect/>
            </a:gradFill>
            <a:ln w="19050">
              <a:solidFill>
                <a:srgbClr val="D9D9D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175" descr="© INSCALE GmbH, 26.05.2010&#10;http://www.presentationload.com/"/>
            <p:cNvSpPr>
              <a:spLocks/>
            </p:cNvSpPr>
            <p:nvPr>
              <p:custDataLst>
                <p:tags r:id="rId20"/>
              </p:custDataLst>
            </p:nvPr>
          </p:nvSpPr>
          <p:spPr bwMode="gray">
            <a:xfrm>
              <a:off x="6596514" y="2485698"/>
              <a:ext cx="652319" cy="902681"/>
            </a:xfrm>
            <a:custGeom>
              <a:avLst/>
              <a:gdLst/>
              <a:ahLst/>
              <a:cxnLst>
                <a:cxn ang="0">
                  <a:pos x="124" y="397"/>
                </a:cxn>
                <a:cxn ang="0">
                  <a:pos x="121" y="193"/>
                </a:cxn>
                <a:cxn ang="0">
                  <a:pos x="268" y="95"/>
                </a:cxn>
                <a:cxn ang="0">
                  <a:pos x="310" y="47"/>
                </a:cxn>
                <a:cxn ang="0">
                  <a:pos x="269" y="0"/>
                </a:cxn>
                <a:cxn ang="0">
                  <a:pos x="0" y="292"/>
                </a:cxn>
                <a:cxn ang="0">
                  <a:pos x="43" y="445"/>
                </a:cxn>
                <a:cxn ang="0">
                  <a:pos x="64" y="385"/>
                </a:cxn>
                <a:cxn ang="0">
                  <a:pos x="124" y="397"/>
                </a:cxn>
              </a:cxnLst>
              <a:rect l="0" t="0" r="r" b="b"/>
              <a:pathLst>
                <a:path w="310" h="445">
                  <a:moveTo>
                    <a:pt x="124" y="397"/>
                  </a:moveTo>
                  <a:cubicBezTo>
                    <a:pt x="87" y="337"/>
                    <a:pt x="83" y="259"/>
                    <a:pt x="121" y="193"/>
                  </a:cubicBezTo>
                  <a:cubicBezTo>
                    <a:pt x="153" y="137"/>
                    <a:pt x="208" y="103"/>
                    <a:pt x="268" y="95"/>
                  </a:cubicBezTo>
                  <a:cubicBezTo>
                    <a:pt x="310" y="47"/>
                    <a:pt x="310" y="47"/>
                    <a:pt x="310" y="47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119" y="13"/>
                    <a:pt x="0" y="139"/>
                    <a:pt x="0" y="292"/>
                  </a:cubicBezTo>
                  <a:cubicBezTo>
                    <a:pt x="0" y="348"/>
                    <a:pt x="16" y="401"/>
                    <a:pt x="43" y="445"/>
                  </a:cubicBezTo>
                  <a:cubicBezTo>
                    <a:pt x="64" y="385"/>
                    <a:pt x="64" y="385"/>
                    <a:pt x="64" y="385"/>
                  </a:cubicBezTo>
                  <a:lnTo>
                    <a:pt x="124" y="397"/>
                  </a:lnTo>
                  <a:close/>
                </a:path>
              </a:pathLst>
            </a:custGeom>
            <a:gradFill rotWithShape="1">
              <a:gsLst>
                <a:gs pos="0">
                  <a:srgbClr val="A6A6A6"/>
                </a:gs>
                <a:gs pos="100000">
                  <a:srgbClr val="BFBFBF"/>
                </a:gs>
              </a:gsLst>
              <a:lin ang="5400000" scaled="1"/>
            </a:gradFill>
            <a:ln w="19050">
              <a:solidFill>
                <a:srgbClr val="D9D9D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176" descr="© INSCALE GmbH, 26.05.2010&#10;http://www.presentationload.com/"/>
            <p:cNvSpPr>
              <a:spLocks/>
            </p:cNvSpPr>
            <p:nvPr>
              <p:custDataLst>
                <p:tags r:id="rId21"/>
              </p:custDataLst>
            </p:nvPr>
          </p:nvSpPr>
          <p:spPr bwMode="gray">
            <a:xfrm>
              <a:off x="7198054" y="2483546"/>
              <a:ext cx="631672" cy="872018"/>
            </a:xfrm>
            <a:custGeom>
              <a:avLst/>
              <a:gdLst/>
              <a:ahLst/>
              <a:cxnLst>
                <a:cxn ang="0">
                  <a:pos x="0" y="95"/>
                </a:cxn>
                <a:cxn ang="0">
                  <a:pos x="106" y="121"/>
                </a:cxn>
                <a:cxn ang="0">
                  <a:pos x="191" y="369"/>
                </a:cxn>
                <a:cxn ang="0">
                  <a:pos x="211" y="430"/>
                </a:cxn>
                <a:cxn ang="0">
                  <a:pos x="272" y="418"/>
                </a:cxn>
                <a:cxn ang="0">
                  <a:pos x="300" y="293"/>
                </a:cxn>
                <a:cxn ang="0">
                  <a:pos x="7" y="0"/>
                </a:cxn>
                <a:cxn ang="0">
                  <a:pos x="0" y="1"/>
                </a:cxn>
                <a:cxn ang="0">
                  <a:pos x="42" y="48"/>
                </a:cxn>
                <a:cxn ang="0">
                  <a:pos x="0" y="95"/>
                </a:cxn>
              </a:cxnLst>
              <a:rect l="0" t="0" r="r" b="b"/>
              <a:pathLst>
                <a:path w="300" h="430">
                  <a:moveTo>
                    <a:pt x="0" y="95"/>
                  </a:moveTo>
                  <a:cubicBezTo>
                    <a:pt x="36" y="94"/>
                    <a:pt x="73" y="102"/>
                    <a:pt x="106" y="121"/>
                  </a:cubicBezTo>
                  <a:cubicBezTo>
                    <a:pt x="193" y="172"/>
                    <a:pt x="228" y="278"/>
                    <a:pt x="191" y="369"/>
                  </a:cubicBezTo>
                  <a:cubicBezTo>
                    <a:pt x="211" y="430"/>
                    <a:pt x="211" y="430"/>
                    <a:pt x="211" y="430"/>
                  </a:cubicBezTo>
                  <a:cubicBezTo>
                    <a:pt x="272" y="418"/>
                    <a:pt x="272" y="418"/>
                    <a:pt x="272" y="418"/>
                  </a:cubicBezTo>
                  <a:cubicBezTo>
                    <a:pt x="290" y="380"/>
                    <a:pt x="300" y="338"/>
                    <a:pt x="300" y="293"/>
                  </a:cubicBezTo>
                  <a:cubicBezTo>
                    <a:pt x="300" y="132"/>
                    <a:pt x="169" y="0"/>
                    <a:pt x="7" y="0"/>
                  </a:cubicBezTo>
                  <a:cubicBezTo>
                    <a:pt x="5" y="0"/>
                    <a:pt x="2" y="1"/>
                    <a:pt x="0" y="1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0" y="95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9050">
              <a:solidFill>
                <a:srgbClr val="D9D9D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9" name="Group 178"/>
          <p:cNvGrpSpPr/>
          <p:nvPr/>
        </p:nvGrpSpPr>
        <p:grpSpPr>
          <a:xfrm rot="2400000">
            <a:off x="7026936" y="1742386"/>
            <a:ext cx="1554480" cy="1554480"/>
            <a:chOff x="6596514" y="2483546"/>
            <a:chExt cx="1233212" cy="1188871"/>
          </a:xfrm>
        </p:grpSpPr>
        <p:sp>
          <p:nvSpPr>
            <p:cNvPr id="180" name="Freeform 179" descr="© INSCALE GmbH, 26.05.2010&#10;http://www.presentationload.com/"/>
            <p:cNvSpPr>
              <a:spLocks/>
            </p:cNvSpPr>
            <p:nvPr>
              <p:custDataLst>
                <p:tags r:id="rId16"/>
              </p:custDataLst>
            </p:nvPr>
          </p:nvSpPr>
          <p:spPr bwMode="gray">
            <a:xfrm>
              <a:off x="6705885" y="3266264"/>
              <a:ext cx="1047951" cy="406153"/>
            </a:xfrm>
            <a:custGeom>
              <a:avLst/>
              <a:gdLst/>
              <a:ahLst/>
              <a:cxnLst>
                <a:cxn ang="0">
                  <a:pos x="417" y="0"/>
                </a:cxn>
                <a:cxn ang="0">
                  <a:pos x="413" y="6"/>
                </a:cxn>
                <a:cxn ang="0">
                  <a:pos x="142" y="79"/>
                </a:cxn>
                <a:cxn ang="0">
                  <a:pos x="83" y="27"/>
                </a:cxn>
                <a:cxn ang="0">
                  <a:pos x="20" y="15"/>
                </a:cxn>
                <a:cxn ang="0">
                  <a:pos x="0" y="74"/>
                </a:cxn>
                <a:cxn ang="0">
                  <a:pos x="241" y="200"/>
                </a:cxn>
                <a:cxn ang="0">
                  <a:pos x="498" y="47"/>
                </a:cxn>
                <a:cxn ang="0">
                  <a:pos x="437" y="60"/>
                </a:cxn>
                <a:cxn ang="0">
                  <a:pos x="417" y="0"/>
                </a:cxn>
              </a:cxnLst>
              <a:rect l="0" t="0" r="r" b="b"/>
              <a:pathLst>
                <a:path w="498" h="200">
                  <a:moveTo>
                    <a:pt x="417" y="0"/>
                  </a:moveTo>
                  <a:cubicBezTo>
                    <a:pt x="415" y="2"/>
                    <a:pt x="414" y="4"/>
                    <a:pt x="413" y="6"/>
                  </a:cubicBezTo>
                  <a:cubicBezTo>
                    <a:pt x="358" y="101"/>
                    <a:pt x="237" y="134"/>
                    <a:pt x="142" y="79"/>
                  </a:cubicBezTo>
                  <a:cubicBezTo>
                    <a:pt x="118" y="66"/>
                    <a:pt x="99" y="48"/>
                    <a:pt x="83" y="27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3" y="150"/>
                    <a:pt x="141" y="200"/>
                    <a:pt x="241" y="200"/>
                  </a:cubicBezTo>
                  <a:cubicBezTo>
                    <a:pt x="352" y="200"/>
                    <a:pt x="449" y="138"/>
                    <a:pt x="498" y="47"/>
                  </a:cubicBezTo>
                  <a:cubicBezTo>
                    <a:pt x="437" y="60"/>
                    <a:pt x="437" y="60"/>
                    <a:pt x="437" y="60"/>
                  </a:cubicBezTo>
                  <a:lnTo>
                    <a:pt x="41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6A6A6"/>
                </a:gs>
                <a:gs pos="100000">
                  <a:srgbClr val="BFBFBF"/>
                </a:gs>
              </a:gsLst>
              <a:lin ang="0" scaled="1"/>
              <a:tileRect/>
            </a:gradFill>
            <a:ln w="19050">
              <a:solidFill>
                <a:srgbClr val="D9D9D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180" descr="© INSCALE GmbH, 26.05.2010&#10;http://www.presentationload.com/"/>
            <p:cNvSpPr>
              <a:spLocks/>
            </p:cNvSpPr>
            <p:nvPr>
              <p:custDataLst>
                <p:tags r:id="rId17"/>
              </p:custDataLst>
            </p:nvPr>
          </p:nvSpPr>
          <p:spPr bwMode="gray">
            <a:xfrm>
              <a:off x="6596514" y="2485698"/>
              <a:ext cx="652319" cy="902681"/>
            </a:xfrm>
            <a:custGeom>
              <a:avLst/>
              <a:gdLst/>
              <a:ahLst/>
              <a:cxnLst>
                <a:cxn ang="0">
                  <a:pos x="124" y="397"/>
                </a:cxn>
                <a:cxn ang="0">
                  <a:pos x="121" y="193"/>
                </a:cxn>
                <a:cxn ang="0">
                  <a:pos x="268" y="95"/>
                </a:cxn>
                <a:cxn ang="0">
                  <a:pos x="310" y="47"/>
                </a:cxn>
                <a:cxn ang="0">
                  <a:pos x="269" y="0"/>
                </a:cxn>
                <a:cxn ang="0">
                  <a:pos x="0" y="292"/>
                </a:cxn>
                <a:cxn ang="0">
                  <a:pos x="43" y="445"/>
                </a:cxn>
                <a:cxn ang="0">
                  <a:pos x="64" y="385"/>
                </a:cxn>
                <a:cxn ang="0">
                  <a:pos x="124" y="397"/>
                </a:cxn>
              </a:cxnLst>
              <a:rect l="0" t="0" r="r" b="b"/>
              <a:pathLst>
                <a:path w="310" h="445">
                  <a:moveTo>
                    <a:pt x="124" y="397"/>
                  </a:moveTo>
                  <a:cubicBezTo>
                    <a:pt x="87" y="337"/>
                    <a:pt x="83" y="259"/>
                    <a:pt x="121" y="193"/>
                  </a:cubicBezTo>
                  <a:cubicBezTo>
                    <a:pt x="153" y="137"/>
                    <a:pt x="208" y="103"/>
                    <a:pt x="268" y="95"/>
                  </a:cubicBezTo>
                  <a:cubicBezTo>
                    <a:pt x="310" y="47"/>
                    <a:pt x="310" y="47"/>
                    <a:pt x="310" y="47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119" y="13"/>
                    <a:pt x="0" y="139"/>
                    <a:pt x="0" y="292"/>
                  </a:cubicBezTo>
                  <a:cubicBezTo>
                    <a:pt x="0" y="348"/>
                    <a:pt x="16" y="401"/>
                    <a:pt x="43" y="445"/>
                  </a:cubicBezTo>
                  <a:cubicBezTo>
                    <a:pt x="64" y="385"/>
                    <a:pt x="64" y="385"/>
                    <a:pt x="64" y="385"/>
                  </a:cubicBezTo>
                  <a:lnTo>
                    <a:pt x="124" y="397"/>
                  </a:lnTo>
                  <a:close/>
                </a:path>
              </a:pathLst>
            </a:custGeom>
            <a:gradFill rotWithShape="1">
              <a:gsLst>
                <a:gs pos="0">
                  <a:srgbClr val="A6A6A6"/>
                </a:gs>
                <a:gs pos="100000">
                  <a:srgbClr val="BFBFBF"/>
                </a:gs>
              </a:gsLst>
              <a:lin ang="5400000" scaled="1"/>
            </a:gradFill>
            <a:ln w="19050">
              <a:solidFill>
                <a:srgbClr val="D9D9D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181" descr="© INSCALE GmbH, 26.05.2010&#10;http://www.presentationload.com/"/>
            <p:cNvSpPr>
              <a:spLocks/>
            </p:cNvSpPr>
            <p:nvPr>
              <p:custDataLst>
                <p:tags r:id="rId18"/>
              </p:custDataLst>
            </p:nvPr>
          </p:nvSpPr>
          <p:spPr bwMode="gray">
            <a:xfrm>
              <a:off x="7198054" y="2483546"/>
              <a:ext cx="631672" cy="872018"/>
            </a:xfrm>
            <a:custGeom>
              <a:avLst/>
              <a:gdLst/>
              <a:ahLst/>
              <a:cxnLst>
                <a:cxn ang="0">
                  <a:pos x="0" y="95"/>
                </a:cxn>
                <a:cxn ang="0">
                  <a:pos x="106" y="121"/>
                </a:cxn>
                <a:cxn ang="0">
                  <a:pos x="191" y="369"/>
                </a:cxn>
                <a:cxn ang="0">
                  <a:pos x="211" y="430"/>
                </a:cxn>
                <a:cxn ang="0">
                  <a:pos x="272" y="418"/>
                </a:cxn>
                <a:cxn ang="0">
                  <a:pos x="300" y="293"/>
                </a:cxn>
                <a:cxn ang="0">
                  <a:pos x="7" y="0"/>
                </a:cxn>
                <a:cxn ang="0">
                  <a:pos x="0" y="1"/>
                </a:cxn>
                <a:cxn ang="0">
                  <a:pos x="42" y="48"/>
                </a:cxn>
                <a:cxn ang="0">
                  <a:pos x="0" y="95"/>
                </a:cxn>
              </a:cxnLst>
              <a:rect l="0" t="0" r="r" b="b"/>
              <a:pathLst>
                <a:path w="300" h="430">
                  <a:moveTo>
                    <a:pt x="0" y="95"/>
                  </a:moveTo>
                  <a:cubicBezTo>
                    <a:pt x="36" y="94"/>
                    <a:pt x="73" y="102"/>
                    <a:pt x="106" y="121"/>
                  </a:cubicBezTo>
                  <a:cubicBezTo>
                    <a:pt x="193" y="172"/>
                    <a:pt x="228" y="278"/>
                    <a:pt x="191" y="369"/>
                  </a:cubicBezTo>
                  <a:cubicBezTo>
                    <a:pt x="211" y="430"/>
                    <a:pt x="211" y="430"/>
                    <a:pt x="211" y="430"/>
                  </a:cubicBezTo>
                  <a:cubicBezTo>
                    <a:pt x="272" y="418"/>
                    <a:pt x="272" y="418"/>
                    <a:pt x="272" y="418"/>
                  </a:cubicBezTo>
                  <a:cubicBezTo>
                    <a:pt x="290" y="380"/>
                    <a:pt x="300" y="338"/>
                    <a:pt x="300" y="293"/>
                  </a:cubicBezTo>
                  <a:cubicBezTo>
                    <a:pt x="300" y="132"/>
                    <a:pt x="169" y="0"/>
                    <a:pt x="7" y="0"/>
                  </a:cubicBezTo>
                  <a:cubicBezTo>
                    <a:pt x="5" y="0"/>
                    <a:pt x="2" y="1"/>
                    <a:pt x="0" y="1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0" y="95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9050">
              <a:solidFill>
                <a:srgbClr val="D9D9D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3" name="Group 182"/>
          <p:cNvGrpSpPr/>
          <p:nvPr/>
        </p:nvGrpSpPr>
        <p:grpSpPr>
          <a:xfrm rot="16800000">
            <a:off x="2820140" y="1129695"/>
            <a:ext cx="1554480" cy="1554480"/>
            <a:chOff x="6596514" y="2483546"/>
            <a:chExt cx="1233212" cy="1188871"/>
          </a:xfrm>
        </p:grpSpPr>
        <p:sp>
          <p:nvSpPr>
            <p:cNvPr id="184" name="Freeform 183" descr="© INSCALE GmbH, 26.05.2010&#10;http://www.presentationload.com/"/>
            <p:cNvSpPr>
              <a:spLocks/>
            </p:cNvSpPr>
            <p:nvPr>
              <p:custDataLst>
                <p:tags r:id="rId13"/>
              </p:custDataLst>
            </p:nvPr>
          </p:nvSpPr>
          <p:spPr bwMode="gray">
            <a:xfrm>
              <a:off x="6705885" y="3266264"/>
              <a:ext cx="1047951" cy="406153"/>
            </a:xfrm>
            <a:custGeom>
              <a:avLst/>
              <a:gdLst/>
              <a:ahLst/>
              <a:cxnLst>
                <a:cxn ang="0">
                  <a:pos x="417" y="0"/>
                </a:cxn>
                <a:cxn ang="0">
                  <a:pos x="413" y="6"/>
                </a:cxn>
                <a:cxn ang="0">
                  <a:pos x="142" y="79"/>
                </a:cxn>
                <a:cxn ang="0">
                  <a:pos x="83" y="27"/>
                </a:cxn>
                <a:cxn ang="0">
                  <a:pos x="20" y="15"/>
                </a:cxn>
                <a:cxn ang="0">
                  <a:pos x="0" y="74"/>
                </a:cxn>
                <a:cxn ang="0">
                  <a:pos x="241" y="200"/>
                </a:cxn>
                <a:cxn ang="0">
                  <a:pos x="498" y="47"/>
                </a:cxn>
                <a:cxn ang="0">
                  <a:pos x="437" y="60"/>
                </a:cxn>
                <a:cxn ang="0">
                  <a:pos x="417" y="0"/>
                </a:cxn>
              </a:cxnLst>
              <a:rect l="0" t="0" r="r" b="b"/>
              <a:pathLst>
                <a:path w="498" h="200">
                  <a:moveTo>
                    <a:pt x="417" y="0"/>
                  </a:moveTo>
                  <a:cubicBezTo>
                    <a:pt x="415" y="2"/>
                    <a:pt x="414" y="4"/>
                    <a:pt x="413" y="6"/>
                  </a:cubicBezTo>
                  <a:cubicBezTo>
                    <a:pt x="358" y="101"/>
                    <a:pt x="237" y="134"/>
                    <a:pt x="142" y="79"/>
                  </a:cubicBezTo>
                  <a:cubicBezTo>
                    <a:pt x="118" y="66"/>
                    <a:pt x="99" y="48"/>
                    <a:pt x="83" y="27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3" y="150"/>
                    <a:pt x="141" y="200"/>
                    <a:pt x="241" y="200"/>
                  </a:cubicBezTo>
                  <a:cubicBezTo>
                    <a:pt x="352" y="200"/>
                    <a:pt x="449" y="138"/>
                    <a:pt x="498" y="47"/>
                  </a:cubicBezTo>
                  <a:cubicBezTo>
                    <a:pt x="437" y="60"/>
                    <a:pt x="437" y="60"/>
                    <a:pt x="437" y="60"/>
                  </a:cubicBezTo>
                  <a:lnTo>
                    <a:pt x="41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6A6A6"/>
                </a:gs>
                <a:gs pos="100000">
                  <a:srgbClr val="BFBFBF"/>
                </a:gs>
              </a:gsLst>
              <a:lin ang="0" scaled="1"/>
              <a:tileRect/>
            </a:gradFill>
            <a:ln w="19050">
              <a:solidFill>
                <a:srgbClr val="D9D9D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84" descr="© INSCALE GmbH, 26.05.2010&#10;http://www.presentationload.com/"/>
            <p:cNvSpPr>
              <a:spLocks/>
            </p:cNvSpPr>
            <p:nvPr>
              <p:custDataLst>
                <p:tags r:id="rId14"/>
              </p:custDataLst>
            </p:nvPr>
          </p:nvSpPr>
          <p:spPr bwMode="gray">
            <a:xfrm>
              <a:off x="6596514" y="2485698"/>
              <a:ext cx="652319" cy="902681"/>
            </a:xfrm>
            <a:custGeom>
              <a:avLst/>
              <a:gdLst/>
              <a:ahLst/>
              <a:cxnLst>
                <a:cxn ang="0">
                  <a:pos x="124" y="397"/>
                </a:cxn>
                <a:cxn ang="0">
                  <a:pos x="121" y="193"/>
                </a:cxn>
                <a:cxn ang="0">
                  <a:pos x="268" y="95"/>
                </a:cxn>
                <a:cxn ang="0">
                  <a:pos x="310" y="47"/>
                </a:cxn>
                <a:cxn ang="0">
                  <a:pos x="269" y="0"/>
                </a:cxn>
                <a:cxn ang="0">
                  <a:pos x="0" y="292"/>
                </a:cxn>
                <a:cxn ang="0">
                  <a:pos x="43" y="445"/>
                </a:cxn>
                <a:cxn ang="0">
                  <a:pos x="64" y="385"/>
                </a:cxn>
                <a:cxn ang="0">
                  <a:pos x="124" y="397"/>
                </a:cxn>
              </a:cxnLst>
              <a:rect l="0" t="0" r="r" b="b"/>
              <a:pathLst>
                <a:path w="310" h="445">
                  <a:moveTo>
                    <a:pt x="124" y="397"/>
                  </a:moveTo>
                  <a:cubicBezTo>
                    <a:pt x="87" y="337"/>
                    <a:pt x="83" y="259"/>
                    <a:pt x="121" y="193"/>
                  </a:cubicBezTo>
                  <a:cubicBezTo>
                    <a:pt x="153" y="137"/>
                    <a:pt x="208" y="103"/>
                    <a:pt x="268" y="95"/>
                  </a:cubicBezTo>
                  <a:cubicBezTo>
                    <a:pt x="310" y="47"/>
                    <a:pt x="310" y="47"/>
                    <a:pt x="310" y="47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119" y="13"/>
                    <a:pt x="0" y="139"/>
                    <a:pt x="0" y="292"/>
                  </a:cubicBezTo>
                  <a:cubicBezTo>
                    <a:pt x="0" y="348"/>
                    <a:pt x="16" y="401"/>
                    <a:pt x="43" y="445"/>
                  </a:cubicBezTo>
                  <a:cubicBezTo>
                    <a:pt x="64" y="385"/>
                    <a:pt x="64" y="385"/>
                    <a:pt x="64" y="385"/>
                  </a:cubicBezTo>
                  <a:lnTo>
                    <a:pt x="124" y="397"/>
                  </a:lnTo>
                  <a:close/>
                </a:path>
              </a:pathLst>
            </a:custGeom>
            <a:gradFill rotWithShape="1">
              <a:gsLst>
                <a:gs pos="0">
                  <a:srgbClr val="A6A6A6"/>
                </a:gs>
                <a:gs pos="100000">
                  <a:srgbClr val="BFBFBF"/>
                </a:gs>
              </a:gsLst>
              <a:lin ang="5400000" scaled="1"/>
            </a:gradFill>
            <a:ln w="19050">
              <a:solidFill>
                <a:srgbClr val="D9D9D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85" descr="© INSCALE GmbH, 26.05.2010&#10;http://www.presentationload.com/"/>
            <p:cNvSpPr>
              <a:spLocks/>
            </p:cNvSpPr>
            <p:nvPr>
              <p:custDataLst>
                <p:tags r:id="rId15"/>
              </p:custDataLst>
            </p:nvPr>
          </p:nvSpPr>
          <p:spPr bwMode="gray">
            <a:xfrm>
              <a:off x="7198054" y="2483546"/>
              <a:ext cx="631672" cy="872018"/>
            </a:xfrm>
            <a:custGeom>
              <a:avLst/>
              <a:gdLst/>
              <a:ahLst/>
              <a:cxnLst>
                <a:cxn ang="0">
                  <a:pos x="0" y="95"/>
                </a:cxn>
                <a:cxn ang="0">
                  <a:pos x="106" y="121"/>
                </a:cxn>
                <a:cxn ang="0">
                  <a:pos x="191" y="369"/>
                </a:cxn>
                <a:cxn ang="0">
                  <a:pos x="211" y="430"/>
                </a:cxn>
                <a:cxn ang="0">
                  <a:pos x="272" y="418"/>
                </a:cxn>
                <a:cxn ang="0">
                  <a:pos x="300" y="293"/>
                </a:cxn>
                <a:cxn ang="0">
                  <a:pos x="7" y="0"/>
                </a:cxn>
                <a:cxn ang="0">
                  <a:pos x="0" y="1"/>
                </a:cxn>
                <a:cxn ang="0">
                  <a:pos x="42" y="48"/>
                </a:cxn>
                <a:cxn ang="0">
                  <a:pos x="0" y="95"/>
                </a:cxn>
              </a:cxnLst>
              <a:rect l="0" t="0" r="r" b="b"/>
              <a:pathLst>
                <a:path w="300" h="430">
                  <a:moveTo>
                    <a:pt x="0" y="95"/>
                  </a:moveTo>
                  <a:cubicBezTo>
                    <a:pt x="36" y="94"/>
                    <a:pt x="73" y="102"/>
                    <a:pt x="106" y="121"/>
                  </a:cubicBezTo>
                  <a:cubicBezTo>
                    <a:pt x="193" y="172"/>
                    <a:pt x="228" y="278"/>
                    <a:pt x="191" y="369"/>
                  </a:cubicBezTo>
                  <a:cubicBezTo>
                    <a:pt x="211" y="430"/>
                    <a:pt x="211" y="430"/>
                    <a:pt x="211" y="430"/>
                  </a:cubicBezTo>
                  <a:cubicBezTo>
                    <a:pt x="272" y="418"/>
                    <a:pt x="272" y="418"/>
                    <a:pt x="272" y="418"/>
                  </a:cubicBezTo>
                  <a:cubicBezTo>
                    <a:pt x="290" y="380"/>
                    <a:pt x="300" y="338"/>
                    <a:pt x="300" y="293"/>
                  </a:cubicBezTo>
                  <a:cubicBezTo>
                    <a:pt x="300" y="132"/>
                    <a:pt x="169" y="0"/>
                    <a:pt x="7" y="0"/>
                  </a:cubicBezTo>
                  <a:cubicBezTo>
                    <a:pt x="5" y="0"/>
                    <a:pt x="2" y="1"/>
                    <a:pt x="0" y="1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0" y="95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9050">
              <a:solidFill>
                <a:srgbClr val="D9D9D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7" name="Group 186"/>
          <p:cNvGrpSpPr/>
          <p:nvPr/>
        </p:nvGrpSpPr>
        <p:grpSpPr>
          <a:xfrm rot="12000000">
            <a:off x="2764845" y="4236455"/>
            <a:ext cx="1554480" cy="1554480"/>
            <a:chOff x="6596514" y="2483546"/>
            <a:chExt cx="1233212" cy="1188871"/>
          </a:xfrm>
        </p:grpSpPr>
        <p:sp>
          <p:nvSpPr>
            <p:cNvPr id="188" name="Freeform 187" descr="© INSCALE GmbH, 26.05.2010&#10;http://www.presentationload.com/"/>
            <p:cNvSpPr>
              <a:spLocks/>
            </p:cNvSpPr>
            <p:nvPr>
              <p:custDataLst>
                <p:tags r:id="rId10"/>
              </p:custDataLst>
            </p:nvPr>
          </p:nvSpPr>
          <p:spPr bwMode="gray">
            <a:xfrm>
              <a:off x="6705885" y="3266264"/>
              <a:ext cx="1047951" cy="406153"/>
            </a:xfrm>
            <a:custGeom>
              <a:avLst/>
              <a:gdLst/>
              <a:ahLst/>
              <a:cxnLst>
                <a:cxn ang="0">
                  <a:pos x="417" y="0"/>
                </a:cxn>
                <a:cxn ang="0">
                  <a:pos x="413" y="6"/>
                </a:cxn>
                <a:cxn ang="0">
                  <a:pos x="142" y="79"/>
                </a:cxn>
                <a:cxn ang="0">
                  <a:pos x="83" y="27"/>
                </a:cxn>
                <a:cxn ang="0">
                  <a:pos x="20" y="15"/>
                </a:cxn>
                <a:cxn ang="0">
                  <a:pos x="0" y="74"/>
                </a:cxn>
                <a:cxn ang="0">
                  <a:pos x="241" y="200"/>
                </a:cxn>
                <a:cxn ang="0">
                  <a:pos x="498" y="47"/>
                </a:cxn>
                <a:cxn ang="0">
                  <a:pos x="437" y="60"/>
                </a:cxn>
                <a:cxn ang="0">
                  <a:pos x="417" y="0"/>
                </a:cxn>
              </a:cxnLst>
              <a:rect l="0" t="0" r="r" b="b"/>
              <a:pathLst>
                <a:path w="498" h="200">
                  <a:moveTo>
                    <a:pt x="417" y="0"/>
                  </a:moveTo>
                  <a:cubicBezTo>
                    <a:pt x="415" y="2"/>
                    <a:pt x="414" y="4"/>
                    <a:pt x="413" y="6"/>
                  </a:cubicBezTo>
                  <a:cubicBezTo>
                    <a:pt x="358" y="101"/>
                    <a:pt x="237" y="134"/>
                    <a:pt x="142" y="79"/>
                  </a:cubicBezTo>
                  <a:cubicBezTo>
                    <a:pt x="118" y="66"/>
                    <a:pt x="99" y="48"/>
                    <a:pt x="83" y="27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3" y="150"/>
                    <a:pt x="141" y="200"/>
                    <a:pt x="241" y="200"/>
                  </a:cubicBezTo>
                  <a:cubicBezTo>
                    <a:pt x="352" y="200"/>
                    <a:pt x="449" y="138"/>
                    <a:pt x="498" y="47"/>
                  </a:cubicBezTo>
                  <a:cubicBezTo>
                    <a:pt x="437" y="60"/>
                    <a:pt x="437" y="60"/>
                    <a:pt x="437" y="60"/>
                  </a:cubicBezTo>
                  <a:lnTo>
                    <a:pt x="41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6A6A6"/>
                </a:gs>
                <a:gs pos="100000">
                  <a:srgbClr val="BFBFBF"/>
                </a:gs>
              </a:gsLst>
              <a:lin ang="0" scaled="1"/>
              <a:tileRect/>
            </a:gradFill>
            <a:ln w="19050">
              <a:solidFill>
                <a:srgbClr val="D9D9D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88" descr="© INSCALE GmbH, 26.05.2010&#10;http://www.presentationload.com/"/>
            <p:cNvSpPr>
              <a:spLocks/>
            </p:cNvSpPr>
            <p:nvPr>
              <p:custDataLst>
                <p:tags r:id="rId11"/>
              </p:custDataLst>
            </p:nvPr>
          </p:nvSpPr>
          <p:spPr bwMode="gray">
            <a:xfrm>
              <a:off x="6596514" y="2485698"/>
              <a:ext cx="652319" cy="902681"/>
            </a:xfrm>
            <a:custGeom>
              <a:avLst/>
              <a:gdLst/>
              <a:ahLst/>
              <a:cxnLst>
                <a:cxn ang="0">
                  <a:pos x="124" y="397"/>
                </a:cxn>
                <a:cxn ang="0">
                  <a:pos x="121" y="193"/>
                </a:cxn>
                <a:cxn ang="0">
                  <a:pos x="268" y="95"/>
                </a:cxn>
                <a:cxn ang="0">
                  <a:pos x="310" y="47"/>
                </a:cxn>
                <a:cxn ang="0">
                  <a:pos x="269" y="0"/>
                </a:cxn>
                <a:cxn ang="0">
                  <a:pos x="0" y="292"/>
                </a:cxn>
                <a:cxn ang="0">
                  <a:pos x="43" y="445"/>
                </a:cxn>
                <a:cxn ang="0">
                  <a:pos x="64" y="385"/>
                </a:cxn>
                <a:cxn ang="0">
                  <a:pos x="124" y="397"/>
                </a:cxn>
              </a:cxnLst>
              <a:rect l="0" t="0" r="r" b="b"/>
              <a:pathLst>
                <a:path w="310" h="445">
                  <a:moveTo>
                    <a:pt x="124" y="397"/>
                  </a:moveTo>
                  <a:cubicBezTo>
                    <a:pt x="87" y="337"/>
                    <a:pt x="83" y="259"/>
                    <a:pt x="121" y="193"/>
                  </a:cubicBezTo>
                  <a:cubicBezTo>
                    <a:pt x="153" y="137"/>
                    <a:pt x="208" y="103"/>
                    <a:pt x="268" y="95"/>
                  </a:cubicBezTo>
                  <a:cubicBezTo>
                    <a:pt x="310" y="47"/>
                    <a:pt x="310" y="47"/>
                    <a:pt x="310" y="47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119" y="13"/>
                    <a:pt x="0" y="139"/>
                    <a:pt x="0" y="292"/>
                  </a:cubicBezTo>
                  <a:cubicBezTo>
                    <a:pt x="0" y="348"/>
                    <a:pt x="16" y="401"/>
                    <a:pt x="43" y="445"/>
                  </a:cubicBezTo>
                  <a:cubicBezTo>
                    <a:pt x="64" y="385"/>
                    <a:pt x="64" y="385"/>
                    <a:pt x="64" y="385"/>
                  </a:cubicBezTo>
                  <a:lnTo>
                    <a:pt x="124" y="397"/>
                  </a:lnTo>
                  <a:close/>
                </a:path>
              </a:pathLst>
            </a:custGeom>
            <a:gradFill rotWithShape="1">
              <a:gsLst>
                <a:gs pos="0">
                  <a:srgbClr val="A6A6A6"/>
                </a:gs>
                <a:gs pos="100000">
                  <a:srgbClr val="BFBFBF"/>
                </a:gs>
              </a:gsLst>
              <a:lin ang="5400000" scaled="1"/>
            </a:gradFill>
            <a:ln w="19050">
              <a:solidFill>
                <a:srgbClr val="D9D9D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89" descr="© INSCALE GmbH, 26.05.2010&#10;http://www.presentationload.com/"/>
            <p:cNvSpPr>
              <a:spLocks/>
            </p:cNvSpPr>
            <p:nvPr>
              <p:custDataLst>
                <p:tags r:id="rId12"/>
              </p:custDataLst>
            </p:nvPr>
          </p:nvSpPr>
          <p:spPr bwMode="gray">
            <a:xfrm>
              <a:off x="7198054" y="2483546"/>
              <a:ext cx="631672" cy="872018"/>
            </a:xfrm>
            <a:custGeom>
              <a:avLst/>
              <a:gdLst/>
              <a:ahLst/>
              <a:cxnLst>
                <a:cxn ang="0">
                  <a:pos x="0" y="95"/>
                </a:cxn>
                <a:cxn ang="0">
                  <a:pos x="106" y="121"/>
                </a:cxn>
                <a:cxn ang="0">
                  <a:pos x="191" y="369"/>
                </a:cxn>
                <a:cxn ang="0">
                  <a:pos x="211" y="430"/>
                </a:cxn>
                <a:cxn ang="0">
                  <a:pos x="272" y="418"/>
                </a:cxn>
                <a:cxn ang="0">
                  <a:pos x="300" y="293"/>
                </a:cxn>
                <a:cxn ang="0">
                  <a:pos x="7" y="0"/>
                </a:cxn>
                <a:cxn ang="0">
                  <a:pos x="0" y="1"/>
                </a:cxn>
                <a:cxn ang="0">
                  <a:pos x="42" y="48"/>
                </a:cxn>
                <a:cxn ang="0">
                  <a:pos x="0" y="95"/>
                </a:cxn>
              </a:cxnLst>
              <a:rect l="0" t="0" r="r" b="b"/>
              <a:pathLst>
                <a:path w="300" h="430">
                  <a:moveTo>
                    <a:pt x="0" y="95"/>
                  </a:moveTo>
                  <a:cubicBezTo>
                    <a:pt x="36" y="94"/>
                    <a:pt x="73" y="102"/>
                    <a:pt x="106" y="121"/>
                  </a:cubicBezTo>
                  <a:cubicBezTo>
                    <a:pt x="193" y="172"/>
                    <a:pt x="228" y="278"/>
                    <a:pt x="191" y="369"/>
                  </a:cubicBezTo>
                  <a:cubicBezTo>
                    <a:pt x="211" y="430"/>
                    <a:pt x="211" y="430"/>
                    <a:pt x="211" y="430"/>
                  </a:cubicBezTo>
                  <a:cubicBezTo>
                    <a:pt x="272" y="418"/>
                    <a:pt x="272" y="418"/>
                    <a:pt x="272" y="418"/>
                  </a:cubicBezTo>
                  <a:cubicBezTo>
                    <a:pt x="290" y="380"/>
                    <a:pt x="300" y="338"/>
                    <a:pt x="300" y="293"/>
                  </a:cubicBezTo>
                  <a:cubicBezTo>
                    <a:pt x="300" y="132"/>
                    <a:pt x="169" y="0"/>
                    <a:pt x="7" y="0"/>
                  </a:cubicBezTo>
                  <a:cubicBezTo>
                    <a:pt x="5" y="0"/>
                    <a:pt x="2" y="1"/>
                    <a:pt x="0" y="1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0" y="95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9050">
              <a:solidFill>
                <a:srgbClr val="D9D9D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1" name="Group 190"/>
          <p:cNvGrpSpPr/>
          <p:nvPr/>
        </p:nvGrpSpPr>
        <p:grpSpPr>
          <a:xfrm rot="14400000">
            <a:off x="2238983" y="2651759"/>
            <a:ext cx="1554480" cy="1554480"/>
            <a:chOff x="6596514" y="2483546"/>
            <a:chExt cx="1233212" cy="1188871"/>
          </a:xfrm>
        </p:grpSpPr>
        <p:sp>
          <p:nvSpPr>
            <p:cNvPr id="192" name="Freeform 191" descr="© INSCALE GmbH, 26.05.2010&#10;http://www.presentationload.com/"/>
            <p:cNvSpPr>
              <a:spLocks/>
            </p:cNvSpPr>
            <p:nvPr>
              <p:custDataLst>
                <p:tags r:id="rId7"/>
              </p:custDataLst>
            </p:nvPr>
          </p:nvSpPr>
          <p:spPr bwMode="gray">
            <a:xfrm>
              <a:off x="6705885" y="3266264"/>
              <a:ext cx="1047951" cy="406153"/>
            </a:xfrm>
            <a:custGeom>
              <a:avLst/>
              <a:gdLst/>
              <a:ahLst/>
              <a:cxnLst>
                <a:cxn ang="0">
                  <a:pos x="417" y="0"/>
                </a:cxn>
                <a:cxn ang="0">
                  <a:pos x="413" y="6"/>
                </a:cxn>
                <a:cxn ang="0">
                  <a:pos x="142" y="79"/>
                </a:cxn>
                <a:cxn ang="0">
                  <a:pos x="83" y="27"/>
                </a:cxn>
                <a:cxn ang="0">
                  <a:pos x="20" y="15"/>
                </a:cxn>
                <a:cxn ang="0">
                  <a:pos x="0" y="74"/>
                </a:cxn>
                <a:cxn ang="0">
                  <a:pos x="241" y="200"/>
                </a:cxn>
                <a:cxn ang="0">
                  <a:pos x="498" y="47"/>
                </a:cxn>
                <a:cxn ang="0">
                  <a:pos x="437" y="60"/>
                </a:cxn>
                <a:cxn ang="0">
                  <a:pos x="417" y="0"/>
                </a:cxn>
              </a:cxnLst>
              <a:rect l="0" t="0" r="r" b="b"/>
              <a:pathLst>
                <a:path w="498" h="200">
                  <a:moveTo>
                    <a:pt x="417" y="0"/>
                  </a:moveTo>
                  <a:cubicBezTo>
                    <a:pt x="415" y="2"/>
                    <a:pt x="414" y="4"/>
                    <a:pt x="413" y="6"/>
                  </a:cubicBezTo>
                  <a:cubicBezTo>
                    <a:pt x="358" y="101"/>
                    <a:pt x="237" y="134"/>
                    <a:pt x="142" y="79"/>
                  </a:cubicBezTo>
                  <a:cubicBezTo>
                    <a:pt x="118" y="66"/>
                    <a:pt x="99" y="48"/>
                    <a:pt x="83" y="27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3" y="150"/>
                    <a:pt x="141" y="200"/>
                    <a:pt x="241" y="200"/>
                  </a:cubicBezTo>
                  <a:cubicBezTo>
                    <a:pt x="352" y="200"/>
                    <a:pt x="449" y="138"/>
                    <a:pt x="498" y="47"/>
                  </a:cubicBezTo>
                  <a:cubicBezTo>
                    <a:pt x="437" y="60"/>
                    <a:pt x="437" y="60"/>
                    <a:pt x="437" y="60"/>
                  </a:cubicBezTo>
                  <a:lnTo>
                    <a:pt x="41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6A6A6"/>
                </a:gs>
                <a:gs pos="100000">
                  <a:srgbClr val="BFBFBF"/>
                </a:gs>
              </a:gsLst>
              <a:lin ang="0" scaled="1"/>
              <a:tileRect/>
            </a:gradFill>
            <a:ln w="19050">
              <a:solidFill>
                <a:srgbClr val="D9D9D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2" descr="© INSCALE GmbH, 26.05.2010&#10;http://www.presentationload.com/"/>
            <p:cNvSpPr>
              <a:spLocks/>
            </p:cNvSpPr>
            <p:nvPr>
              <p:custDataLst>
                <p:tags r:id="rId8"/>
              </p:custDataLst>
            </p:nvPr>
          </p:nvSpPr>
          <p:spPr bwMode="gray">
            <a:xfrm>
              <a:off x="6596514" y="2485698"/>
              <a:ext cx="652319" cy="902681"/>
            </a:xfrm>
            <a:custGeom>
              <a:avLst/>
              <a:gdLst/>
              <a:ahLst/>
              <a:cxnLst>
                <a:cxn ang="0">
                  <a:pos x="124" y="397"/>
                </a:cxn>
                <a:cxn ang="0">
                  <a:pos x="121" y="193"/>
                </a:cxn>
                <a:cxn ang="0">
                  <a:pos x="268" y="95"/>
                </a:cxn>
                <a:cxn ang="0">
                  <a:pos x="310" y="47"/>
                </a:cxn>
                <a:cxn ang="0">
                  <a:pos x="269" y="0"/>
                </a:cxn>
                <a:cxn ang="0">
                  <a:pos x="0" y="292"/>
                </a:cxn>
                <a:cxn ang="0">
                  <a:pos x="43" y="445"/>
                </a:cxn>
                <a:cxn ang="0">
                  <a:pos x="64" y="385"/>
                </a:cxn>
                <a:cxn ang="0">
                  <a:pos x="124" y="397"/>
                </a:cxn>
              </a:cxnLst>
              <a:rect l="0" t="0" r="r" b="b"/>
              <a:pathLst>
                <a:path w="310" h="445">
                  <a:moveTo>
                    <a:pt x="124" y="397"/>
                  </a:moveTo>
                  <a:cubicBezTo>
                    <a:pt x="87" y="337"/>
                    <a:pt x="83" y="259"/>
                    <a:pt x="121" y="193"/>
                  </a:cubicBezTo>
                  <a:cubicBezTo>
                    <a:pt x="153" y="137"/>
                    <a:pt x="208" y="103"/>
                    <a:pt x="268" y="95"/>
                  </a:cubicBezTo>
                  <a:cubicBezTo>
                    <a:pt x="310" y="47"/>
                    <a:pt x="310" y="47"/>
                    <a:pt x="310" y="47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119" y="13"/>
                    <a:pt x="0" y="139"/>
                    <a:pt x="0" y="292"/>
                  </a:cubicBezTo>
                  <a:cubicBezTo>
                    <a:pt x="0" y="348"/>
                    <a:pt x="16" y="401"/>
                    <a:pt x="43" y="445"/>
                  </a:cubicBezTo>
                  <a:cubicBezTo>
                    <a:pt x="64" y="385"/>
                    <a:pt x="64" y="385"/>
                    <a:pt x="64" y="385"/>
                  </a:cubicBezTo>
                  <a:lnTo>
                    <a:pt x="124" y="397"/>
                  </a:lnTo>
                  <a:close/>
                </a:path>
              </a:pathLst>
            </a:custGeom>
            <a:gradFill rotWithShape="1">
              <a:gsLst>
                <a:gs pos="0">
                  <a:srgbClr val="A6A6A6"/>
                </a:gs>
                <a:gs pos="100000">
                  <a:srgbClr val="BFBFBF"/>
                </a:gs>
              </a:gsLst>
              <a:lin ang="5400000" scaled="1"/>
            </a:gradFill>
            <a:ln w="19050">
              <a:solidFill>
                <a:srgbClr val="D9D9D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193" descr="© INSCALE GmbH, 26.05.2010&#10;http://www.presentationload.com/"/>
            <p:cNvSpPr>
              <a:spLocks/>
            </p:cNvSpPr>
            <p:nvPr>
              <p:custDataLst>
                <p:tags r:id="rId9"/>
              </p:custDataLst>
            </p:nvPr>
          </p:nvSpPr>
          <p:spPr bwMode="gray">
            <a:xfrm>
              <a:off x="7198054" y="2483546"/>
              <a:ext cx="631672" cy="872018"/>
            </a:xfrm>
            <a:custGeom>
              <a:avLst/>
              <a:gdLst/>
              <a:ahLst/>
              <a:cxnLst>
                <a:cxn ang="0">
                  <a:pos x="0" y="95"/>
                </a:cxn>
                <a:cxn ang="0">
                  <a:pos x="106" y="121"/>
                </a:cxn>
                <a:cxn ang="0">
                  <a:pos x="191" y="369"/>
                </a:cxn>
                <a:cxn ang="0">
                  <a:pos x="211" y="430"/>
                </a:cxn>
                <a:cxn ang="0">
                  <a:pos x="272" y="418"/>
                </a:cxn>
                <a:cxn ang="0">
                  <a:pos x="300" y="293"/>
                </a:cxn>
                <a:cxn ang="0">
                  <a:pos x="7" y="0"/>
                </a:cxn>
                <a:cxn ang="0">
                  <a:pos x="0" y="1"/>
                </a:cxn>
                <a:cxn ang="0">
                  <a:pos x="42" y="48"/>
                </a:cxn>
                <a:cxn ang="0">
                  <a:pos x="0" y="95"/>
                </a:cxn>
              </a:cxnLst>
              <a:rect l="0" t="0" r="r" b="b"/>
              <a:pathLst>
                <a:path w="300" h="430">
                  <a:moveTo>
                    <a:pt x="0" y="95"/>
                  </a:moveTo>
                  <a:cubicBezTo>
                    <a:pt x="36" y="94"/>
                    <a:pt x="73" y="102"/>
                    <a:pt x="106" y="121"/>
                  </a:cubicBezTo>
                  <a:cubicBezTo>
                    <a:pt x="193" y="172"/>
                    <a:pt x="228" y="278"/>
                    <a:pt x="191" y="369"/>
                  </a:cubicBezTo>
                  <a:cubicBezTo>
                    <a:pt x="211" y="430"/>
                    <a:pt x="211" y="430"/>
                    <a:pt x="211" y="430"/>
                  </a:cubicBezTo>
                  <a:cubicBezTo>
                    <a:pt x="272" y="418"/>
                    <a:pt x="272" y="418"/>
                    <a:pt x="272" y="418"/>
                  </a:cubicBezTo>
                  <a:cubicBezTo>
                    <a:pt x="290" y="380"/>
                    <a:pt x="300" y="338"/>
                    <a:pt x="300" y="293"/>
                  </a:cubicBezTo>
                  <a:cubicBezTo>
                    <a:pt x="300" y="132"/>
                    <a:pt x="169" y="0"/>
                    <a:pt x="7" y="0"/>
                  </a:cubicBezTo>
                  <a:cubicBezTo>
                    <a:pt x="5" y="0"/>
                    <a:pt x="2" y="1"/>
                    <a:pt x="0" y="1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0" y="95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9050">
              <a:solidFill>
                <a:srgbClr val="D9D9D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70" y="6096949"/>
            <a:ext cx="1288637" cy="6420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33" y="1140431"/>
            <a:ext cx="1311778" cy="15039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240" y="2834954"/>
            <a:ext cx="1724709" cy="12807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788" y="4616604"/>
            <a:ext cx="1291766" cy="9688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941" y="412086"/>
            <a:ext cx="1612929" cy="12523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387" y="1860780"/>
            <a:ext cx="1262247" cy="9466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263" y="3480996"/>
            <a:ext cx="1016283" cy="1289091"/>
          </a:xfrm>
          <a:prstGeom prst="rect">
            <a:avLst/>
          </a:prstGeom>
        </p:spPr>
      </p:pic>
      <p:grpSp>
        <p:nvGrpSpPr>
          <p:cNvPr id="202" name="Group 201"/>
          <p:cNvGrpSpPr/>
          <p:nvPr/>
        </p:nvGrpSpPr>
        <p:grpSpPr>
          <a:xfrm rot="9600000">
            <a:off x="4359780" y="5173032"/>
            <a:ext cx="1554480" cy="1554480"/>
            <a:chOff x="6596514" y="2483546"/>
            <a:chExt cx="1233212" cy="1188871"/>
          </a:xfrm>
        </p:grpSpPr>
        <p:sp>
          <p:nvSpPr>
            <p:cNvPr id="203" name="Freeform 202" descr="© INSCALE GmbH, 26.05.2010&#10;http://www.presentationload.com/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6705885" y="3266264"/>
              <a:ext cx="1047951" cy="406153"/>
            </a:xfrm>
            <a:custGeom>
              <a:avLst/>
              <a:gdLst/>
              <a:ahLst/>
              <a:cxnLst>
                <a:cxn ang="0">
                  <a:pos x="417" y="0"/>
                </a:cxn>
                <a:cxn ang="0">
                  <a:pos x="413" y="6"/>
                </a:cxn>
                <a:cxn ang="0">
                  <a:pos x="142" y="79"/>
                </a:cxn>
                <a:cxn ang="0">
                  <a:pos x="83" y="27"/>
                </a:cxn>
                <a:cxn ang="0">
                  <a:pos x="20" y="15"/>
                </a:cxn>
                <a:cxn ang="0">
                  <a:pos x="0" y="74"/>
                </a:cxn>
                <a:cxn ang="0">
                  <a:pos x="241" y="200"/>
                </a:cxn>
                <a:cxn ang="0">
                  <a:pos x="498" y="47"/>
                </a:cxn>
                <a:cxn ang="0">
                  <a:pos x="437" y="60"/>
                </a:cxn>
                <a:cxn ang="0">
                  <a:pos x="417" y="0"/>
                </a:cxn>
              </a:cxnLst>
              <a:rect l="0" t="0" r="r" b="b"/>
              <a:pathLst>
                <a:path w="498" h="200">
                  <a:moveTo>
                    <a:pt x="417" y="0"/>
                  </a:moveTo>
                  <a:cubicBezTo>
                    <a:pt x="415" y="2"/>
                    <a:pt x="414" y="4"/>
                    <a:pt x="413" y="6"/>
                  </a:cubicBezTo>
                  <a:cubicBezTo>
                    <a:pt x="358" y="101"/>
                    <a:pt x="237" y="134"/>
                    <a:pt x="142" y="79"/>
                  </a:cubicBezTo>
                  <a:cubicBezTo>
                    <a:pt x="118" y="66"/>
                    <a:pt x="99" y="48"/>
                    <a:pt x="83" y="27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3" y="150"/>
                    <a:pt x="141" y="200"/>
                    <a:pt x="241" y="200"/>
                  </a:cubicBezTo>
                  <a:cubicBezTo>
                    <a:pt x="352" y="200"/>
                    <a:pt x="449" y="138"/>
                    <a:pt x="498" y="47"/>
                  </a:cubicBezTo>
                  <a:cubicBezTo>
                    <a:pt x="437" y="60"/>
                    <a:pt x="437" y="60"/>
                    <a:pt x="437" y="60"/>
                  </a:cubicBezTo>
                  <a:lnTo>
                    <a:pt x="41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6A6A6"/>
                </a:gs>
                <a:gs pos="100000">
                  <a:srgbClr val="BFBFBF"/>
                </a:gs>
              </a:gsLst>
              <a:lin ang="0" scaled="1"/>
              <a:tileRect/>
            </a:gradFill>
            <a:ln w="19050">
              <a:solidFill>
                <a:srgbClr val="D9D9D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203" descr="© INSCALE GmbH, 26.05.2010&#10;http://www.presentationload.com/"/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>
              <a:off x="6596514" y="2485698"/>
              <a:ext cx="652319" cy="902681"/>
            </a:xfrm>
            <a:custGeom>
              <a:avLst/>
              <a:gdLst/>
              <a:ahLst/>
              <a:cxnLst>
                <a:cxn ang="0">
                  <a:pos x="124" y="397"/>
                </a:cxn>
                <a:cxn ang="0">
                  <a:pos x="121" y="193"/>
                </a:cxn>
                <a:cxn ang="0">
                  <a:pos x="268" y="95"/>
                </a:cxn>
                <a:cxn ang="0">
                  <a:pos x="310" y="47"/>
                </a:cxn>
                <a:cxn ang="0">
                  <a:pos x="269" y="0"/>
                </a:cxn>
                <a:cxn ang="0">
                  <a:pos x="0" y="292"/>
                </a:cxn>
                <a:cxn ang="0">
                  <a:pos x="43" y="445"/>
                </a:cxn>
                <a:cxn ang="0">
                  <a:pos x="64" y="385"/>
                </a:cxn>
                <a:cxn ang="0">
                  <a:pos x="124" y="397"/>
                </a:cxn>
              </a:cxnLst>
              <a:rect l="0" t="0" r="r" b="b"/>
              <a:pathLst>
                <a:path w="310" h="445">
                  <a:moveTo>
                    <a:pt x="124" y="397"/>
                  </a:moveTo>
                  <a:cubicBezTo>
                    <a:pt x="87" y="337"/>
                    <a:pt x="83" y="259"/>
                    <a:pt x="121" y="193"/>
                  </a:cubicBezTo>
                  <a:cubicBezTo>
                    <a:pt x="153" y="137"/>
                    <a:pt x="208" y="103"/>
                    <a:pt x="268" y="95"/>
                  </a:cubicBezTo>
                  <a:cubicBezTo>
                    <a:pt x="310" y="47"/>
                    <a:pt x="310" y="47"/>
                    <a:pt x="310" y="47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119" y="13"/>
                    <a:pt x="0" y="139"/>
                    <a:pt x="0" y="292"/>
                  </a:cubicBezTo>
                  <a:cubicBezTo>
                    <a:pt x="0" y="348"/>
                    <a:pt x="16" y="401"/>
                    <a:pt x="43" y="445"/>
                  </a:cubicBezTo>
                  <a:cubicBezTo>
                    <a:pt x="64" y="385"/>
                    <a:pt x="64" y="385"/>
                    <a:pt x="64" y="385"/>
                  </a:cubicBezTo>
                  <a:lnTo>
                    <a:pt x="124" y="397"/>
                  </a:lnTo>
                  <a:close/>
                </a:path>
              </a:pathLst>
            </a:custGeom>
            <a:gradFill rotWithShape="1">
              <a:gsLst>
                <a:gs pos="0">
                  <a:srgbClr val="A6A6A6"/>
                </a:gs>
                <a:gs pos="100000">
                  <a:srgbClr val="BFBFBF"/>
                </a:gs>
              </a:gsLst>
              <a:lin ang="5400000" scaled="1"/>
            </a:gradFill>
            <a:ln w="19050">
              <a:solidFill>
                <a:srgbClr val="D9D9D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204" descr="© INSCALE GmbH, 26.05.2010&#10;http://www.presentationload.com/"/>
            <p:cNvSpPr>
              <a:spLocks/>
            </p:cNvSpPr>
            <p:nvPr>
              <p:custDataLst>
                <p:tags r:id="rId6"/>
              </p:custDataLst>
            </p:nvPr>
          </p:nvSpPr>
          <p:spPr bwMode="gray">
            <a:xfrm>
              <a:off x="7198054" y="2483546"/>
              <a:ext cx="631672" cy="872018"/>
            </a:xfrm>
            <a:custGeom>
              <a:avLst/>
              <a:gdLst/>
              <a:ahLst/>
              <a:cxnLst>
                <a:cxn ang="0">
                  <a:pos x="0" y="95"/>
                </a:cxn>
                <a:cxn ang="0">
                  <a:pos x="106" y="121"/>
                </a:cxn>
                <a:cxn ang="0">
                  <a:pos x="191" y="369"/>
                </a:cxn>
                <a:cxn ang="0">
                  <a:pos x="211" y="430"/>
                </a:cxn>
                <a:cxn ang="0">
                  <a:pos x="272" y="418"/>
                </a:cxn>
                <a:cxn ang="0">
                  <a:pos x="300" y="293"/>
                </a:cxn>
                <a:cxn ang="0">
                  <a:pos x="7" y="0"/>
                </a:cxn>
                <a:cxn ang="0">
                  <a:pos x="0" y="1"/>
                </a:cxn>
                <a:cxn ang="0">
                  <a:pos x="42" y="48"/>
                </a:cxn>
                <a:cxn ang="0">
                  <a:pos x="0" y="95"/>
                </a:cxn>
              </a:cxnLst>
              <a:rect l="0" t="0" r="r" b="b"/>
              <a:pathLst>
                <a:path w="300" h="430">
                  <a:moveTo>
                    <a:pt x="0" y="95"/>
                  </a:moveTo>
                  <a:cubicBezTo>
                    <a:pt x="36" y="94"/>
                    <a:pt x="73" y="102"/>
                    <a:pt x="106" y="121"/>
                  </a:cubicBezTo>
                  <a:cubicBezTo>
                    <a:pt x="193" y="172"/>
                    <a:pt x="228" y="278"/>
                    <a:pt x="191" y="369"/>
                  </a:cubicBezTo>
                  <a:cubicBezTo>
                    <a:pt x="211" y="430"/>
                    <a:pt x="211" y="430"/>
                    <a:pt x="211" y="430"/>
                  </a:cubicBezTo>
                  <a:cubicBezTo>
                    <a:pt x="272" y="418"/>
                    <a:pt x="272" y="418"/>
                    <a:pt x="272" y="418"/>
                  </a:cubicBezTo>
                  <a:cubicBezTo>
                    <a:pt x="290" y="380"/>
                    <a:pt x="300" y="338"/>
                    <a:pt x="300" y="293"/>
                  </a:cubicBezTo>
                  <a:cubicBezTo>
                    <a:pt x="300" y="132"/>
                    <a:pt x="169" y="0"/>
                    <a:pt x="7" y="0"/>
                  </a:cubicBezTo>
                  <a:cubicBezTo>
                    <a:pt x="5" y="0"/>
                    <a:pt x="2" y="1"/>
                    <a:pt x="0" y="1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0" y="95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9050">
              <a:solidFill>
                <a:srgbClr val="D9D9D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5869307" y="503596"/>
            <a:ext cx="1554480" cy="1554480"/>
            <a:chOff x="6596514" y="2483546"/>
            <a:chExt cx="1233212" cy="1188871"/>
          </a:xfrm>
        </p:grpSpPr>
        <p:sp>
          <p:nvSpPr>
            <p:cNvPr id="207" name="Freeform 206" descr="© INSCALE GmbH, 26.05.2010&#10;http://www.presentationload.com/"/>
            <p:cNvSpPr>
              <a:spLocks/>
            </p:cNvSpPr>
            <p:nvPr>
              <p:custDataLst>
                <p:tags r:id="rId1"/>
              </p:custDataLst>
            </p:nvPr>
          </p:nvSpPr>
          <p:spPr bwMode="gray">
            <a:xfrm>
              <a:off x="6705885" y="3266264"/>
              <a:ext cx="1047951" cy="406153"/>
            </a:xfrm>
            <a:custGeom>
              <a:avLst/>
              <a:gdLst/>
              <a:ahLst/>
              <a:cxnLst>
                <a:cxn ang="0">
                  <a:pos x="417" y="0"/>
                </a:cxn>
                <a:cxn ang="0">
                  <a:pos x="413" y="6"/>
                </a:cxn>
                <a:cxn ang="0">
                  <a:pos x="142" y="79"/>
                </a:cxn>
                <a:cxn ang="0">
                  <a:pos x="83" y="27"/>
                </a:cxn>
                <a:cxn ang="0">
                  <a:pos x="20" y="15"/>
                </a:cxn>
                <a:cxn ang="0">
                  <a:pos x="0" y="74"/>
                </a:cxn>
                <a:cxn ang="0">
                  <a:pos x="241" y="200"/>
                </a:cxn>
                <a:cxn ang="0">
                  <a:pos x="498" y="47"/>
                </a:cxn>
                <a:cxn ang="0">
                  <a:pos x="437" y="60"/>
                </a:cxn>
                <a:cxn ang="0">
                  <a:pos x="417" y="0"/>
                </a:cxn>
              </a:cxnLst>
              <a:rect l="0" t="0" r="r" b="b"/>
              <a:pathLst>
                <a:path w="498" h="200">
                  <a:moveTo>
                    <a:pt x="417" y="0"/>
                  </a:moveTo>
                  <a:cubicBezTo>
                    <a:pt x="415" y="2"/>
                    <a:pt x="414" y="4"/>
                    <a:pt x="413" y="6"/>
                  </a:cubicBezTo>
                  <a:cubicBezTo>
                    <a:pt x="358" y="101"/>
                    <a:pt x="237" y="134"/>
                    <a:pt x="142" y="79"/>
                  </a:cubicBezTo>
                  <a:cubicBezTo>
                    <a:pt x="118" y="66"/>
                    <a:pt x="99" y="48"/>
                    <a:pt x="83" y="27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3" y="150"/>
                    <a:pt x="141" y="200"/>
                    <a:pt x="241" y="200"/>
                  </a:cubicBezTo>
                  <a:cubicBezTo>
                    <a:pt x="352" y="200"/>
                    <a:pt x="449" y="138"/>
                    <a:pt x="498" y="47"/>
                  </a:cubicBezTo>
                  <a:cubicBezTo>
                    <a:pt x="437" y="60"/>
                    <a:pt x="437" y="60"/>
                    <a:pt x="437" y="60"/>
                  </a:cubicBezTo>
                  <a:lnTo>
                    <a:pt x="41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6A6A6"/>
                </a:gs>
                <a:gs pos="100000">
                  <a:srgbClr val="BFBFBF"/>
                </a:gs>
              </a:gsLst>
              <a:lin ang="0" scaled="1"/>
              <a:tileRect/>
            </a:gradFill>
            <a:ln w="19050">
              <a:solidFill>
                <a:srgbClr val="D9D9D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208" descr="© INSCALE GmbH, 26.05.2010&#10;http://www.presentationload.com/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6596514" y="2485698"/>
              <a:ext cx="652319" cy="902681"/>
            </a:xfrm>
            <a:custGeom>
              <a:avLst/>
              <a:gdLst/>
              <a:ahLst/>
              <a:cxnLst>
                <a:cxn ang="0">
                  <a:pos x="124" y="397"/>
                </a:cxn>
                <a:cxn ang="0">
                  <a:pos x="121" y="193"/>
                </a:cxn>
                <a:cxn ang="0">
                  <a:pos x="268" y="95"/>
                </a:cxn>
                <a:cxn ang="0">
                  <a:pos x="310" y="47"/>
                </a:cxn>
                <a:cxn ang="0">
                  <a:pos x="269" y="0"/>
                </a:cxn>
                <a:cxn ang="0">
                  <a:pos x="0" y="292"/>
                </a:cxn>
                <a:cxn ang="0">
                  <a:pos x="43" y="445"/>
                </a:cxn>
                <a:cxn ang="0">
                  <a:pos x="64" y="385"/>
                </a:cxn>
                <a:cxn ang="0">
                  <a:pos x="124" y="397"/>
                </a:cxn>
              </a:cxnLst>
              <a:rect l="0" t="0" r="r" b="b"/>
              <a:pathLst>
                <a:path w="310" h="445">
                  <a:moveTo>
                    <a:pt x="124" y="397"/>
                  </a:moveTo>
                  <a:cubicBezTo>
                    <a:pt x="87" y="337"/>
                    <a:pt x="83" y="259"/>
                    <a:pt x="121" y="193"/>
                  </a:cubicBezTo>
                  <a:cubicBezTo>
                    <a:pt x="153" y="137"/>
                    <a:pt x="208" y="103"/>
                    <a:pt x="268" y="95"/>
                  </a:cubicBezTo>
                  <a:cubicBezTo>
                    <a:pt x="310" y="47"/>
                    <a:pt x="310" y="47"/>
                    <a:pt x="310" y="47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119" y="13"/>
                    <a:pt x="0" y="139"/>
                    <a:pt x="0" y="292"/>
                  </a:cubicBezTo>
                  <a:cubicBezTo>
                    <a:pt x="0" y="348"/>
                    <a:pt x="16" y="401"/>
                    <a:pt x="43" y="445"/>
                  </a:cubicBezTo>
                  <a:cubicBezTo>
                    <a:pt x="64" y="385"/>
                    <a:pt x="64" y="385"/>
                    <a:pt x="64" y="385"/>
                  </a:cubicBezTo>
                  <a:lnTo>
                    <a:pt x="124" y="397"/>
                  </a:lnTo>
                  <a:close/>
                </a:path>
              </a:pathLst>
            </a:custGeom>
            <a:gradFill rotWithShape="1">
              <a:gsLst>
                <a:gs pos="0">
                  <a:srgbClr val="A6A6A6"/>
                </a:gs>
                <a:gs pos="100000">
                  <a:srgbClr val="BFBFBF"/>
                </a:gs>
              </a:gsLst>
              <a:lin ang="5400000" scaled="1"/>
            </a:gradFill>
            <a:ln w="19050">
              <a:solidFill>
                <a:srgbClr val="D9D9D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209" descr="© INSCALE GmbH, 26.05.2010&#10;http://www.presentationload.com/"/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>
              <a:off x="7198054" y="2483546"/>
              <a:ext cx="631672" cy="872018"/>
            </a:xfrm>
            <a:custGeom>
              <a:avLst/>
              <a:gdLst/>
              <a:ahLst/>
              <a:cxnLst>
                <a:cxn ang="0">
                  <a:pos x="0" y="95"/>
                </a:cxn>
                <a:cxn ang="0">
                  <a:pos x="106" y="121"/>
                </a:cxn>
                <a:cxn ang="0">
                  <a:pos x="191" y="369"/>
                </a:cxn>
                <a:cxn ang="0">
                  <a:pos x="211" y="430"/>
                </a:cxn>
                <a:cxn ang="0">
                  <a:pos x="272" y="418"/>
                </a:cxn>
                <a:cxn ang="0">
                  <a:pos x="300" y="293"/>
                </a:cxn>
                <a:cxn ang="0">
                  <a:pos x="7" y="0"/>
                </a:cxn>
                <a:cxn ang="0">
                  <a:pos x="0" y="1"/>
                </a:cxn>
                <a:cxn ang="0">
                  <a:pos x="42" y="48"/>
                </a:cxn>
                <a:cxn ang="0">
                  <a:pos x="0" y="95"/>
                </a:cxn>
              </a:cxnLst>
              <a:rect l="0" t="0" r="r" b="b"/>
              <a:pathLst>
                <a:path w="300" h="430">
                  <a:moveTo>
                    <a:pt x="0" y="95"/>
                  </a:moveTo>
                  <a:cubicBezTo>
                    <a:pt x="36" y="94"/>
                    <a:pt x="73" y="102"/>
                    <a:pt x="106" y="121"/>
                  </a:cubicBezTo>
                  <a:cubicBezTo>
                    <a:pt x="193" y="172"/>
                    <a:pt x="228" y="278"/>
                    <a:pt x="191" y="369"/>
                  </a:cubicBezTo>
                  <a:cubicBezTo>
                    <a:pt x="211" y="430"/>
                    <a:pt x="211" y="430"/>
                    <a:pt x="211" y="430"/>
                  </a:cubicBezTo>
                  <a:cubicBezTo>
                    <a:pt x="272" y="418"/>
                    <a:pt x="272" y="418"/>
                    <a:pt x="272" y="418"/>
                  </a:cubicBezTo>
                  <a:cubicBezTo>
                    <a:pt x="290" y="380"/>
                    <a:pt x="300" y="338"/>
                    <a:pt x="300" y="293"/>
                  </a:cubicBezTo>
                  <a:cubicBezTo>
                    <a:pt x="300" y="132"/>
                    <a:pt x="169" y="0"/>
                    <a:pt x="7" y="0"/>
                  </a:cubicBezTo>
                  <a:cubicBezTo>
                    <a:pt x="5" y="0"/>
                    <a:pt x="2" y="1"/>
                    <a:pt x="0" y="1"/>
                  </a:cubicBezTo>
                  <a:cubicBezTo>
                    <a:pt x="42" y="48"/>
                    <a:pt x="42" y="48"/>
                    <a:pt x="42" y="48"/>
                  </a:cubicBezTo>
                  <a:lnTo>
                    <a:pt x="0" y="95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19050">
              <a:solidFill>
                <a:srgbClr val="D9D9D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868" y="583136"/>
            <a:ext cx="1185914" cy="13085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5" y="5295389"/>
            <a:ext cx="1561899" cy="11769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361" y="5075769"/>
            <a:ext cx="930194" cy="1043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8" y="338085"/>
            <a:ext cx="1651792" cy="66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9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460">
              <a:schemeClr val="bg1">
                <a:lumMod val="85000"/>
              </a:schemeClr>
            </a:gs>
            <a:gs pos="0">
              <a:schemeClr val="bg1"/>
            </a:gs>
            <a:gs pos="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67544" y="6096949"/>
            <a:ext cx="5832648" cy="720882"/>
          </a:xfrm>
        </p:spPr>
        <p:txBody>
          <a:bodyPr vert="horz"/>
          <a:lstStyle/>
          <a:p>
            <a:r>
              <a:rPr lang="tr-TR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Do We Solve the Problem ?  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70" y="6096949"/>
            <a:ext cx="1288637" cy="6420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8" y="338085"/>
            <a:ext cx="1651792" cy="66845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54479"/>
            <a:ext cx="2423476" cy="158360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3180540"/>
            <a:ext cx="2423476" cy="651726"/>
          </a:xfrm>
          <a:prstGeom prst="rect">
            <a:avLst/>
          </a:prstGeom>
        </p:spPr>
      </p:pic>
      <p:sp>
        <p:nvSpPr>
          <p:cNvPr id="55" name="Up Arrow 54"/>
          <p:cNvSpPr/>
          <p:nvPr/>
        </p:nvSpPr>
        <p:spPr>
          <a:xfrm>
            <a:off x="3804109" y="1233952"/>
            <a:ext cx="646545" cy="1504129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tr-TR" dirty="0" smtClean="0"/>
              <a:t>Software</a:t>
            </a:r>
            <a:endParaRPr lang="en-US" dirty="0"/>
          </a:p>
        </p:txBody>
      </p:sp>
      <p:sp>
        <p:nvSpPr>
          <p:cNvPr id="56" name="Up Arrow 55"/>
          <p:cNvSpPr/>
          <p:nvPr/>
        </p:nvSpPr>
        <p:spPr>
          <a:xfrm flipV="1">
            <a:off x="3804109" y="2852936"/>
            <a:ext cx="646545" cy="1504129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tr-TR" dirty="0" smtClean="0"/>
              <a:t>Control</a:t>
            </a:r>
            <a:endParaRPr lang="en-US" dirty="0"/>
          </a:p>
        </p:txBody>
      </p:sp>
      <p:sp>
        <p:nvSpPr>
          <p:cNvPr id="57" name="Up-Down Arrow 56"/>
          <p:cNvSpPr/>
          <p:nvPr/>
        </p:nvSpPr>
        <p:spPr>
          <a:xfrm>
            <a:off x="3810574" y="4456863"/>
            <a:ext cx="640080" cy="1463040"/>
          </a:xfrm>
          <a:prstGeom prst="up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tr-TR" dirty="0" smtClean="0"/>
              <a:t>Actuator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715671" y="1418633"/>
            <a:ext cx="3030057" cy="1955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400" b="1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Customizable</a:t>
            </a:r>
            <a:r>
              <a:rPr lang="tr-TR" sz="1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400" b="1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Smart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speed.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DICONDE based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tr-TR" sz="1400" b="1" dirty="0" smtClean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200" b="1" dirty="0" smtClean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15671" y="2861771"/>
            <a:ext cx="3915239" cy="1622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400" b="1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 and  synchronize </a:t>
            </a:r>
            <a:r>
              <a:rPr lang="tr-TR" sz="1400" b="1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varieties of </a:t>
            </a:r>
            <a:r>
              <a:rPr lang="tr-TR" sz="14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modality.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400" b="1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Secure and r</a:t>
            </a:r>
            <a:r>
              <a:rPr lang="tr-TR" sz="1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eliable.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400" b="1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Abstract away the hardware details.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400" b="1" dirty="0" smtClean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200" b="1" dirty="0" smtClean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715671" y="4513462"/>
            <a:ext cx="3519746" cy="956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4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Mountable</a:t>
            </a:r>
            <a:r>
              <a:rPr lang="tr-TR" sz="1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existing production line or</a:t>
            </a:r>
            <a:endParaRPr lang="tr-TR" sz="1400" b="1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tr-TR" sz="1400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Desgin based on </a:t>
            </a:r>
            <a:r>
              <a:rPr lang="tr-TR" sz="14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demands</a:t>
            </a:r>
            <a:r>
              <a:rPr lang="tr-TR" sz="1400" b="1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tr-TR" sz="1200" b="1" dirty="0" smtClean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" name="Picture 12" descr="http://nationalgearrepairs.com/wp-content/uploads/2011/08/spur-gear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301" y="4365104"/>
            <a:ext cx="1442106" cy="144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53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5" grpId="0" animBg="1"/>
      <p:bldP spid="56" grpId="0" animBg="1"/>
      <p:bldP spid="57" grpId="0" animBg="1"/>
      <p:bldP spid="58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460">
              <a:schemeClr val="bg1">
                <a:lumMod val="85000"/>
              </a:schemeClr>
            </a:gs>
            <a:gs pos="0">
              <a:schemeClr val="bg1"/>
            </a:gs>
            <a:gs pos="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58906" y="5325815"/>
            <a:ext cx="4391719" cy="1238709"/>
          </a:xfrm>
        </p:spPr>
        <p:txBody>
          <a:bodyPr vert="horz"/>
          <a:lstStyle/>
          <a:p>
            <a:r>
              <a:rPr lang="tr-TR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Requirements </a:t>
            </a:r>
            <a:r>
              <a:rPr lang="tr-TR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tr-TR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70" y="6096949"/>
            <a:ext cx="1288637" cy="64205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8" y="338085"/>
            <a:ext cx="1651792" cy="6684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986959" y="1266003"/>
            <a:ext cx="3761505" cy="345163"/>
            <a:chOff x="3812770" y="661"/>
            <a:chExt cx="5719156" cy="833437"/>
          </a:xfrm>
        </p:grpSpPr>
        <p:sp>
          <p:nvSpPr>
            <p:cNvPr id="82" name="Right Arrow 81"/>
            <p:cNvSpPr/>
            <p:nvPr/>
          </p:nvSpPr>
          <p:spPr>
            <a:xfrm>
              <a:off x="3812770" y="661"/>
              <a:ext cx="5719156" cy="833437"/>
            </a:xfrm>
            <a:prstGeom prst="rightArrow">
              <a:avLst>
                <a:gd name="adj1" fmla="val 75000"/>
                <a:gd name="adj2" fmla="val 50000"/>
              </a:avLst>
            </a:pr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3" name="Right Arrow 4"/>
            <p:cNvSpPr/>
            <p:nvPr/>
          </p:nvSpPr>
          <p:spPr>
            <a:xfrm>
              <a:off x="3812770" y="104841"/>
              <a:ext cx="5406617" cy="625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" tIns="8255" rIns="8255" bIns="8255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tr-TR" sz="1300" b="1" kern="1200" dirty="0" smtClean="0">
                  <a:latin typeface="+mj-lt"/>
                </a:rPr>
                <a:t>A </a:t>
              </a:r>
              <a:r>
                <a:rPr lang="tr-TR" sz="1300" b="1" kern="1200" dirty="0" smtClean="0">
                  <a:solidFill>
                    <a:srgbClr val="FF0000"/>
                  </a:solidFill>
                  <a:latin typeface="+mj-lt"/>
                </a:rPr>
                <a:t>cell-phone</a:t>
              </a:r>
              <a:r>
                <a:rPr lang="tr-TR" sz="1300" b="1" kern="1200" dirty="0" smtClean="0">
                  <a:latin typeface="+mj-lt"/>
                </a:rPr>
                <a:t> is a potential NDT device!</a:t>
              </a:r>
              <a:endParaRPr lang="en-US" sz="1300" b="1" kern="1200" dirty="0">
                <a:latin typeface="+mj-lt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25351" y="1225318"/>
            <a:ext cx="3161607" cy="450883"/>
            <a:chOff x="0" y="661"/>
            <a:chExt cx="3812770" cy="833437"/>
          </a:xfrm>
        </p:grpSpPr>
        <p:sp>
          <p:nvSpPr>
            <p:cNvPr id="80" name="Rounded Rectangle 79"/>
            <p:cNvSpPr/>
            <p:nvPr/>
          </p:nvSpPr>
          <p:spPr>
            <a:xfrm>
              <a:off x="0" y="661"/>
              <a:ext cx="3812770" cy="83343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1" name="Rounded Rectangle 6"/>
            <p:cNvSpPr/>
            <p:nvPr/>
          </p:nvSpPr>
          <p:spPr>
            <a:xfrm>
              <a:off x="40685" y="41346"/>
              <a:ext cx="3731400" cy="7520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43815" rIns="87630" bIns="43815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300" b="1" kern="1200" smtClean="0"/>
                <a:t>Modern sensation</a:t>
              </a:r>
              <a:endParaRPr lang="en-US" sz="2300" kern="12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986959" y="1676201"/>
            <a:ext cx="3761505" cy="595387"/>
            <a:chOff x="3812770" y="917442"/>
            <a:chExt cx="5719156" cy="833437"/>
          </a:xfrm>
        </p:grpSpPr>
        <p:sp>
          <p:nvSpPr>
            <p:cNvPr id="78" name="Right Arrow 77"/>
            <p:cNvSpPr/>
            <p:nvPr/>
          </p:nvSpPr>
          <p:spPr>
            <a:xfrm>
              <a:off x="3812770" y="917442"/>
              <a:ext cx="5719156" cy="833437"/>
            </a:xfrm>
            <a:prstGeom prst="rightArrow">
              <a:avLst>
                <a:gd name="adj1" fmla="val 75000"/>
                <a:gd name="adj2" fmla="val 50000"/>
              </a:avLst>
            </a:prstGeom>
          </p:spPr>
          <p:style>
            <a:lnRef idx="2">
              <a:schemeClr val="accent4">
                <a:tint val="40000"/>
                <a:alpha val="90000"/>
                <a:hueOff val="2302784"/>
                <a:satOff val="-12252"/>
                <a:lumOff val="-698"/>
                <a:alphaOff val="0"/>
              </a:schemeClr>
            </a:lnRef>
            <a:fillRef idx="1">
              <a:schemeClr val="accent4">
                <a:tint val="40000"/>
                <a:alpha val="90000"/>
                <a:hueOff val="2302784"/>
                <a:satOff val="-12252"/>
                <a:lumOff val="-698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2302784"/>
                <a:satOff val="-12252"/>
                <a:lumOff val="-69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9" name="Right Arrow 8"/>
            <p:cNvSpPr/>
            <p:nvPr/>
          </p:nvSpPr>
          <p:spPr>
            <a:xfrm>
              <a:off x="3812770" y="1021622"/>
              <a:ext cx="5406617" cy="625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" tIns="8255" rIns="8255" bIns="8255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300" b="1" i="0" kern="12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Immortal</a:t>
              </a:r>
              <a:r>
                <a:rPr lang="tr-TR" sz="1300" b="1" kern="1200" dirty="0" smtClean="0">
                  <a:latin typeface="+mj-lt"/>
                </a:rPr>
                <a:t>, </a:t>
              </a:r>
              <a:r>
                <a:rPr lang="tr-TR" sz="1300" b="1" i="0" kern="12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secure</a:t>
              </a:r>
              <a:r>
                <a:rPr lang="tr-TR" sz="13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 </a:t>
              </a:r>
              <a:r>
                <a:rPr lang="tr-TR" sz="1300" b="1" kern="1200" dirty="0" smtClean="0">
                  <a:latin typeface="+mj-lt"/>
                </a:rPr>
                <a:t>and </a:t>
              </a:r>
              <a:r>
                <a:rPr lang="tr-TR" sz="1300" b="1" kern="12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portable</a:t>
              </a:r>
              <a:r>
                <a:rPr lang="tr-TR" sz="1300" b="1" kern="1200" dirty="0" smtClean="0">
                  <a:latin typeface="+mj-lt"/>
                </a:rPr>
                <a:t>  data.</a:t>
              </a:r>
              <a:endParaRPr lang="en-US" sz="1300" b="1" kern="1200" dirty="0">
                <a:latin typeface="+mj-lt"/>
              </a:endParaRPr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tr-TR" sz="1300" b="1" kern="1200" dirty="0" smtClean="0">
                  <a:latin typeface="+mj-lt"/>
                </a:rPr>
                <a:t>High tech </a:t>
              </a:r>
              <a:r>
                <a:rPr lang="tr-TR" sz="1300" b="1" kern="12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archiving</a:t>
              </a:r>
              <a:r>
                <a:rPr lang="tr-TR" sz="13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 </a:t>
              </a:r>
              <a:r>
                <a:rPr lang="tr-TR" sz="1300" b="1" kern="1200" dirty="0" smtClean="0">
                  <a:latin typeface="+mj-lt"/>
                </a:rPr>
                <a:t>and back up.</a:t>
              </a:r>
              <a:endParaRPr lang="en-US" sz="1300" b="1" kern="1200" dirty="0">
                <a:latin typeface="+mj-l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825351" y="1676201"/>
            <a:ext cx="3161608" cy="595387"/>
            <a:chOff x="0" y="917442"/>
            <a:chExt cx="3812770" cy="833437"/>
          </a:xfrm>
        </p:grpSpPr>
        <p:sp>
          <p:nvSpPr>
            <p:cNvPr id="76" name="Rounded Rectangle 75"/>
            <p:cNvSpPr/>
            <p:nvPr/>
          </p:nvSpPr>
          <p:spPr>
            <a:xfrm>
              <a:off x="0" y="917442"/>
              <a:ext cx="3812770" cy="83343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2079139"/>
                <a:satOff val="-9594"/>
                <a:lumOff val="353"/>
                <a:alphaOff val="0"/>
              </a:schemeClr>
            </a:fillRef>
            <a:effectRef idx="0">
              <a:schemeClr val="accent4">
                <a:hueOff val="2079139"/>
                <a:satOff val="-9594"/>
                <a:lumOff val="35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Rounded Rectangle 10"/>
            <p:cNvSpPr/>
            <p:nvPr/>
          </p:nvSpPr>
          <p:spPr>
            <a:xfrm>
              <a:off x="40685" y="958127"/>
              <a:ext cx="3731400" cy="7520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43815" rIns="87630" bIns="43815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300" b="1" kern="1200" dirty="0" smtClean="0"/>
                <a:t>DICONDE Based</a:t>
              </a:r>
              <a:endParaRPr lang="en-US" sz="2300" kern="12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986959" y="2252265"/>
            <a:ext cx="3761505" cy="745960"/>
            <a:chOff x="3812770" y="1834224"/>
            <a:chExt cx="5719156" cy="833437"/>
          </a:xfrm>
        </p:grpSpPr>
        <p:sp>
          <p:nvSpPr>
            <p:cNvPr id="53" name="Right Arrow 52"/>
            <p:cNvSpPr/>
            <p:nvPr/>
          </p:nvSpPr>
          <p:spPr>
            <a:xfrm>
              <a:off x="3812770" y="1834224"/>
              <a:ext cx="5719156" cy="833437"/>
            </a:xfrm>
            <a:prstGeom prst="rightArrow">
              <a:avLst>
                <a:gd name="adj1" fmla="val 75000"/>
                <a:gd name="adj2" fmla="val 50000"/>
              </a:avLst>
            </a:prstGeom>
          </p:spPr>
          <p:style>
            <a:lnRef idx="2">
              <a:schemeClr val="accent4">
                <a:tint val="40000"/>
                <a:alpha val="90000"/>
                <a:hueOff val="4605567"/>
                <a:satOff val="-24504"/>
                <a:lumOff val="-1396"/>
                <a:alphaOff val="0"/>
              </a:schemeClr>
            </a:lnRef>
            <a:fillRef idx="1">
              <a:schemeClr val="accent4">
                <a:tint val="40000"/>
                <a:alpha val="90000"/>
                <a:hueOff val="4605567"/>
                <a:satOff val="-24504"/>
                <a:lumOff val="-1396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4605567"/>
                <a:satOff val="-24504"/>
                <a:lumOff val="-1396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Right Arrow 12"/>
            <p:cNvSpPr/>
            <p:nvPr/>
          </p:nvSpPr>
          <p:spPr>
            <a:xfrm>
              <a:off x="3812770" y="1938404"/>
              <a:ext cx="5406617" cy="625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" tIns="8255" rIns="8255" bIns="8255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tr-TR" sz="1300" b="1" kern="12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Real time </a:t>
              </a:r>
              <a:r>
                <a:rPr lang="tr-TR" sz="1300" b="1" kern="1200" dirty="0" smtClean="0">
                  <a:latin typeface="+mj-lt"/>
                </a:rPr>
                <a:t>intelligent decision making.</a:t>
              </a:r>
              <a:endParaRPr lang="en-US" sz="1300" b="1" kern="1200" dirty="0">
                <a:latin typeface="+mj-lt"/>
              </a:endParaRPr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tr-TR" sz="1300" b="1" kern="12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Learn </a:t>
              </a:r>
              <a:r>
                <a:rPr lang="tr-TR" sz="1300" b="1" kern="1200" dirty="0" smtClean="0">
                  <a:latin typeface="+mj-lt"/>
                </a:rPr>
                <a:t>from previous performance.</a:t>
              </a:r>
              <a:endParaRPr lang="en-US" sz="1300" b="1" kern="1200" dirty="0">
                <a:latin typeface="+mj-lt"/>
              </a:endParaRPr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tr-TR" sz="1300" b="1" kern="1200" dirty="0" smtClean="0">
                  <a:latin typeface="+mj-lt"/>
                </a:rPr>
                <a:t>2D and 3D image reconstruction</a:t>
              </a:r>
              <a:r>
                <a:rPr lang="tr-TR" sz="1300" kern="1200" dirty="0" smtClean="0"/>
                <a:t>.</a:t>
              </a:r>
              <a:endParaRPr lang="en-US" sz="1300" kern="12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825351" y="2252265"/>
            <a:ext cx="3161608" cy="778798"/>
            <a:chOff x="0" y="1834224"/>
            <a:chExt cx="3812770" cy="833437"/>
          </a:xfrm>
        </p:grpSpPr>
        <p:sp>
          <p:nvSpPr>
            <p:cNvPr id="51" name="Rounded Rectangle 50"/>
            <p:cNvSpPr/>
            <p:nvPr/>
          </p:nvSpPr>
          <p:spPr>
            <a:xfrm>
              <a:off x="0" y="1834224"/>
              <a:ext cx="3812770" cy="83343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4158277"/>
                <a:satOff val="-19187"/>
                <a:lumOff val="706"/>
                <a:alphaOff val="0"/>
              </a:schemeClr>
            </a:fillRef>
            <a:effectRef idx="0">
              <a:schemeClr val="accent4">
                <a:hueOff val="4158277"/>
                <a:satOff val="-19187"/>
                <a:lumOff val="70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Rounded Rectangle 14"/>
            <p:cNvSpPr/>
            <p:nvPr/>
          </p:nvSpPr>
          <p:spPr>
            <a:xfrm>
              <a:off x="40685" y="1874909"/>
              <a:ext cx="3731400" cy="7520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43815" rIns="87630" bIns="43815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300" b="1" kern="1200" dirty="0" smtClean="0"/>
                <a:t>Intelligent and Automatic</a:t>
              </a:r>
              <a:endParaRPr lang="en-US" sz="2300" b="1" kern="12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86959" y="2972345"/>
            <a:ext cx="3761505" cy="697104"/>
            <a:chOff x="3812770" y="2751005"/>
            <a:chExt cx="5719156" cy="833437"/>
          </a:xfrm>
        </p:grpSpPr>
        <p:sp>
          <p:nvSpPr>
            <p:cNvPr id="49" name="Right Arrow 48"/>
            <p:cNvSpPr/>
            <p:nvPr/>
          </p:nvSpPr>
          <p:spPr>
            <a:xfrm>
              <a:off x="3812770" y="2751005"/>
              <a:ext cx="5719156" cy="833437"/>
            </a:xfrm>
            <a:prstGeom prst="rightArrow">
              <a:avLst>
                <a:gd name="adj1" fmla="val 75000"/>
                <a:gd name="adj2" fmla="val 50000"/>
              </a:avLst>
            </a:prstGeom>
          </p:spPr>
          <p:style>
            <a:lnRef idx="2">
              <a:schemeClr val="accent4">
                <a:tint val="40000"/>
                <a:alpha val="90000"/>
                <a:hueOff val="6908351"/>
                <a:satOff val="-36757"/>
                <a:lumOff val="-2094"/>
                <a:alphaOff val="0"/>
              </a:schemeClr>
            </a:lnRef>
            <a:fillRef idx="1">
              <a:schemeClr val="accent4">
                <a:tint val="40000"/>
                <a:alpha val="90000"/>
                <a:hueOff val="6908351"/>
                <a:satOff val="-36757"/>
                <a:lumOff val="-2094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6908351"/>
                <a:satOff val="-36757"/>
                <a:lumOff val="-209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Right Arrow 16"/>
            <p:cNvSpPr/>
            <p:nvPr/>
          </p:nvSpPr>
          <p:spPr>
            <a:xfrm>
              <a:off x="3812770" y="2855185"/>
              <a:ext cx="5406617" cy="625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" tIns="8255" rIns="8255" bIns="8255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tr-TR" sz="1300" b="1" kern="12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Customizable</a:t>
              </a:r>
              <a:r>
                <a:rPr lang="tr-TR" sz="13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 </a:t>
              </a:r>
              <a:r>
                <a:rPr lang="tr-TR" sz="1300" b="1" kern="1200" dirty="0" smtClean="0">
                  <a:latin typeface="+mj-lt"/>
                </a:rPr>
                <a:t>to best fit for the user needs.</a:t>
              </a:r>
              <a:endParaRPr lang="en-US" sz="1300" b="1" kern="1200" dirty="0">
                <a:latin typeface="+mj-lt"/>
              </a:endParaRPr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tr-TR" sz="1300" b="1" kern="12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Minimum</a:t>
              </a:r>
              <a:r>
                <a:rPr lang="tr-TR" sz="1300" b="1" kern="1200" dirty="0" smtClean="0">
                  <a:latin typeface="+mj-lt"/>
                </a:rPr>
                <a:t>  time delay on production line.</a:t>
              </a:r>
              <a:endParaRPr lang="en-US" sz="1300" b="1" kern="1200" dirty="0">
                <a:latin typeface="+mj-lt"/>
              </a:endParaRPr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tr-TR" sz="1300" b="1" kern="1200" dirty="0" smtClean="0">
                  <a:latin typeface="+mj-lt"/>
                </a:rPr>
                <a:t>Minimum </a:t>
              </a:r>
              <a:r>
                <a:rPr lang="tr-TR" sz="1300" b="1" kern="12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limitation</a:t>
              </a:r>
              <a:r>
                <a:rPr lang="tr-TR" sz="13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 </a:t>
              </a:r>
              <a:r>
                <a:rPr lang="tr-TR" sz="1300" b="1" kern="1200" dirty="0" smtClean="0">
                  <a:latin typeface="+mj-lt"/>
                </a:rPr>
                <a:t>by target object </a:t>
              </a:r>
              <a:r>
                <a:rPr lang="en-US" sz="1300" b="1" kern="1200" dirty="0" smtClean="0">
                  <a:latin typeface="+mj-lt"/>
                </a:rPr>
                <a:t>dimension</a:t>
              </a:r>
              <a:r>
                <a:rPr lang="tr-TR" sz="1300" kern="1200" dirty="0" smtClean="0"/>
                <a:t>.</a:t>
              </a:r>
              <a:endParaRPr lang="en-US" sz="1300" kern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825351" y="2972345"/>
            <a:ext cx="3161607" cy="697104"/>
            <a:chOff x="0" y="2751005"/>
            <a:chExt cx="3812770" cy="833437"/>
          </a:xfrm>
        </p:grpSpPr>
        <p:sp>
          <p:nvSpPr>
            <p:cNvPr id="47" name="Rounded Rectangle 46"/>
            <p:cNvSpPr/>
            <p:nvPr/>
          </p:nvSpPr>
          <p:spPr>
            <a:xfrm>
              <a:off x="0" y="2751005"/>
              <a:ext cx="3812770" cy="83343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6237415"/>
                <a:satOff val="-28781"/>
                <a:lumOff val="1059"/>
                <a:alphaOff val="0"/>
              </a:schemeClr>
            </a:fillRef>
            <a:effectRef idx="0">
              <a:schemeClr val="accent4">
                <a:hueOff val="6237415"/>
                <a:satOff val="-28781"/>
                <a:lumOff val="1059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Rounded Rectangle 18"/>
            <p:cNvSpPr/>
            <p:nvPr/>
          </p:nvSpPr>
          <p:spPr>
            <a:xfrm>
              <a:off x="40685" y="2791690"/>
              <a:ext cx="3731400" cy="7520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43815" rIns="87630" bIns="43815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300" b="1" kern="1200" dirty="0" smtClean="0"/>
                <a:t>User Oriented</a:t>
              </a:r>
              <a:endParaRPr lang="en-US" sz="2300" b="1" kern="12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986959" y="3620417"/>
            <a:ext cx="3761505" cy="697105"/>
            <a:chOff x="3812770" y="3667786"/>
            <a:chExt cx="5719156" cy="833437"/>
          </a:xfrm>
        </p:grpSpPr>
        <p:sp>
          <p:nvSpPr>
            <p:cNvPr id="45" name="Right Arrow 44"/>
            <p:cNvSpPr/>
            <p:nvPr/>
          </p:nvSpPr>
          <p:spPr>
            <a:xfrm>
              <a:off x="3812770" y="3667786"/>
              <a:ext cx="5719156" cy="833437"/>
            </a:xfrm>
            <a:prstGeom prst="rightArrow">
              <a:avLst>
                <a:gd name="adj1" fmla="val 75000"/>
                <a:gd name="adj2" fmla="val 50000"/>
              </a:avLst>
            </a:prstGeom>
          </p:spPr>
          <p:style>
            <a:lnRef idx="2">
              <a:schemeClr val="accent4">
                <a:tint val="40000"/>
                <a:alpha val="90000"/>
                <a:hueOff val="9211134"/>
                <a:satOff val="-49009"/>
                <a:lumOff val="-2792"/>
                <a:alphaOff val="0"/>
              </a:schemeClr>
            </a:lnRef>
            <a:fillRef idx="1">
              <a:schemeClr val="accent4">
                <a:tint val="40000"/>
                <a:alpha val="90000"/>
                <a:hueOff val="9211134"/>
                <a:satOff val="-49009"/>
                <a:lumOff val="-2792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9211134"/>
                <a:satOff val="-49009"/>
                <a:lumOff val="-2792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Right Arrow 20"/>
            <p:cNvSpPr/>
            <p:nvPr/>
          </p:nvSpPr>
          <p:spPr>
            <a:xfrm>
              <a:off x="3812770" y="3771966"/>
              <a:ext cx="5406617" cy="6250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255" tIns="8255" rIns="8255" bIns="8255" numCol="1" spcCol="1270" anchor="t" anchorCtr="0">
              <a:noAutofit/>
            </a:bodyPr>
            <a:lstStyle/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tr-TR" sz="1300" b="1" kern="1200" dirty="0" smtClean="0"/>
                <a:t>More sensitive.</a:t>
              </a:r>
              <a:endParaRPr lang="en-US" sz="1300" b="1" kern="1200" dirty="0"/>
            </a:p>
            <a:p>
              <a:pPr marL="114300" lvl="1" indent="-114300" algn="l" defTabSz="5778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tr-TR" sz="1300" b="1" kern="1200" dirty="0" smtClean="0"/>
                <a:t>Less power.</a:t>
              </a:r>
              <a:endParaRPr lang="en-US" sz="1300" b="1" kern="12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825351" y="3620417"/>
            <a:ext cx="3161608" cy="697105"/>
            <a:chOff x="0" y="3667786"/>
            <a:chExt cx="3812770" cy="833437"/>
          </a:xfrm>
        </p:grpSpPr>
        <p:sp>
          <p:nvSpPr>
            <p:cNvPr id="43" name="Rounded Rectangle 42"/>
            <p:cNvSpPr/>
            <p:nvPr/>
          </p:nvSpPr>
          <p:spPr>
            <a:xfrm>
              <a:off x="0" y="3667786"/>
              <a:ext cx="3812770" cy="83343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8316554"/>
                <a:satOff val="-38374"/>
                <a:lumOff val="1412"/>
                <a:alphaOff val="0"/>
              </a:schemeClr>
            </a:fillRef>
            <a:effectRef idx="0">
              <a:schemeClr val="accent4">
                <a:hueOff val="8316554"/>
                <a:satOff val="-38374"/>
                <a:lumOff val="141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Rounded Rectangle 22"/>
            <p:cNvSpPr/>
            <p:nvPr/>
          </p:nvSpPr>
          <p:spPr>
            <a:xfrm>
              <a:off x="40685" y="3708471"/>
              <a:ext cx="3731400" cy="7520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43815" rIns="87630" bIns="43815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300" b="1" kern="1200" dirty="0" smtClean="0"/>
                <a:t>Efficient</a:t>
              </a:r>
              <a:endParaRPr lang="en-US" sz="2300" b="1" kern="1200" dirty="0"/>
            </a:p>
          </p:txBody>
        </p:sp>
      </p:grpSp>
      <p:sp>
        <p:nvSpPr>
          <p:cNvPr id="39" name="Right Arrow 38"/>
          <p:cNvSpPr/>
          <p:nvPr/>
        </p:nvSpPr>
        <p:spPr>
          <a:xfrm>
            <a:off x="4986959" y="4268490"/>
            <a:ext cx="3761505" cy="672678"/>
          </a:xfrm>
          <a:prstGeom prst="rightArrow">
            <a:avLst>
              <a:gd name="adj1" fmla="val 75000"/>
              <a:gd name="adj2" fmla="val 50000"/>
            </a:avLst>
          </a:prstGeom>
        </p:spPr>
        <p:style>
          <a:lnRef idx="2"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lnRef>
          <a:fillRef idx="1"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fillRef>
          <a:effectRef idx="0"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114300" lvl="1" indent="-114300" defTabSz="577850">
              <a:lnSpc>
                <a:spcPct val="90000"/>
              </a:lnSpc>
              <a:spcAft>
                <a:spcPct val="15000"/>
              </a:spcAft>
              <a:buChar char="••"/>
            </a:pPr>
            <a:r>
              <a:rPr lang="tr-TR" sz="1300" b="1" dirty="0" smtClean="0"/>
              <a:t>Mountable on convey belt.</a:t>
            </a:r>
            <a:endParaRPr lang="en-US" sz="1300" b="1" dirty="0"/>
          </a:p>
        </p:txBody>
      </p:sp>
      <p:grpSp>
        <p:nvGrpSpPr>
          <p:cNvPr id="40" name="Group 39"/>
          <p:cNvGrpSpPr/>
          <p:nvPr/>
        </p:nvGrpSpPr>
        <p:grpSpPr>
          <a:xfrm>
            <a:off x="1836465" y="4268489"/>
            <a:ext cx="3150494" cy="672679"/>
            <a:chOff x="0" y="4584567"/>
            <a:chExt cx="3812770" cy="833437"/>
          </a:xfrm>
        </p:grpSpPr>
        <p:sp>
          <p:nvSpPr>
            <p:cNvPr id="41" name="Rounded Rectangle 40"/>
            <p:cNvSpPr/>
            <p:nvPr/>
          </p:nvSpPr>
          <p:spPr>
            <a:xfrm>
              <a:off x="0" y="4584567"/>
              <a:ext cx="3812770" cy="83343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10395692"/>
                <a:satOff val="-47968"/>
                <a:lumOff val="1765"/>
                <a:alphaOff val="0"/>
              </a:schemeClr>
            </a:fillRef>
            <a:effectRef idx="0">
              <a:schemeClr val="accent4">
                <a:hueOff val="10395692"/>
                <a:satOff val="-47968"/>
                <a:lumOff val="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ounded Rectangle 25"/>
            <p:cNvSpPr/>
            <p:nvPr/>
          </p:nvSpPr>
          <p:spPr>
            <a:xfrm>
              <a:off x="40685" y="4625252"/>
              <a:ext cx="3731400" cy="7520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43815" rIns="87630" bIns="43815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tr-TR" sz="2300" b="1" kern="1200" dirty="0" smtClean="0"/>
                <a:t>Flexible Design</a:t>
              </a:r>
              <a:endParaRPr lang="en-US" sz="23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735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460">
              <a:schemeClr val="bg1">
                <a:lumMod val="85000"/>
              </a:schemeClr>
            </a:gs>
            <a:gs pos="0">
              <a:schemeClr val="bg1"/>
            </a:gs>
            <a:gs pos="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61065" y="5880056"/>
            <a:ext cx="3327698" cy="473343"/>
          </a:xfrm>
        </p:spPr>
        <p:txBody>
          <a:bodyPr vert="horz"/>
          <a:lstStyle/>
          <a:p>
            <a:r>
              <a:rPr lang="tr-TR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tr-TR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Novel </a:t>
            </a:r>
            <a:r>
              <a:rPr lang="tr-TR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Approach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70" y="6096949"/>
            <a:ext cx="1288637" cy="642058"/>
          </a:xfrm>
          <a:prstGeom prst="rect">
            <a:avLst/>
          </a:prstGeom>
        </p:spPr>
      </p:pic>
      <p:sp>
        <p:nvSpPr>
          <p:cNvPr id="28" name="Rectangle 18"/>
          <p:cNvSpPr>
            <a:spLocks noChangeArrowheads="1"/>
          </p:cNvSpPr>
          <p:nvPr/>
        </p:nvSpPr>
        <p:spPr bwMode="gray">
          <a:xfrm>
            <a:off x="1971669" y="1657470"/>
            <a:ext cx="3600000" cy="3600000"/>
          </a:xfrm>
          <a:prstGeom prst="rect">
            <a:avLst/>
          </a:prstGeom>
          <a:solidFill>
            <a:srgbClr val="D9D9D9">
              <a:alpha val="90000"/>
            </a:srgbClr>
          </a:solidFill>
          <a:ln w="9525">
            <a:noFill/>
            <a:miter lim="800000"/>
            <a:headEnd/>
            <a:tailEnd/>
          </a:ln>
          <a:scene3d>
            <a:camera prst="perspectiveRelaxed">
              <a:rot lat="18966000" lon="17448000" rev="4518000"/>
            </a:camera>
            <a:lightRig rig="balanced" dir="t">
              <a:rot lat="0" lon="0" rev="11400000"/>
            </a:lightRig>
          </a:scene3d>
          <a:sp3d>
            <a:bevelT w="565150" h="1028700" prst="angle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9"/>
          <p:cNvSpPr>
            <a:spLocks noChangeArrowheads="1"/>
          </p:cNvSpPr>
          <p:nvPr/>
        </p:nvSpPr>
        <p:spPr bwMode="gray">
          <a:xfrm>
            <a:off x="2596119" y="2285808"/>
            <a:ext cx="2340383" cy="2343324"/>
          </a:xfrm>
          <a:prstGeom prst="rect">
            <a:avLst/>
          </a:prstGeom>
          <a:solidFill>
            <a:srgbClr val="000000">
              <a:alpha val="25000"/>
            </a:srgbClr>
          </a:solidFill>
          <a:ln w="9525">
            <a:noFill/>
            <a:miter lim="800000"/>
            <a:headEnd/>
            <a:tailEnd/>
          </a:ln>
          <a:effectLst>
            <a:softEdge rad="63500"/>
          </a:effectLst>
          <a:scene3d>
            <a:camera prst="perspectiveRelaxed">
              <a:rot lat="18966000" lon="17448000" rev="4518000"/>
            </a:camera>
            <a:lightRig rig="balanced" dir="t">
              <a:rot lat="0" lon="0" rev="11400000"/>
            </a:lightRig>
          </a:scene3d>
          <a:sp3d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gray">
          <a:xfrm>
            <a:off x="2602755" y="2285808"/>
            <a:ext cx="2340383" cy="2343324"/>
          </a:xfrm>
          <a:prstGeom prst="rect">
            <a:avLst/>
          </a:prstGeom>
          <a:solidFill>
            <a:schemeClr val="accent1">
              <a:lumMod val="60000"/>
              <a:lumOff val="40000"/>
              <a:alpha val="90000"/>
            </a:schemeClr>
          </a:solidFill>
          <a:ln w="9525">
            <a:noFill/>
            <a:miter lim="800000"/>
            <a:headEnd/>
            <a:tailEnd/>
          </a:ln>
          <a:scene3d>
            <a:camera prst="perspectiveRelaxed">
              <a:rot lat="18966000" lon="17448000" rev="4518000"/>
            </a:camera>
            <a:lightRig rig="balanced" dir="t">
              <a:rot lat="0" lon="0" rev="11400000"/>
            </a:lightRig>
          </a:scene3d>
          <a:sp3d z="1155700">
            <a:bevelT w="565150" h="1028700" prst="angle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20"/>
          <p:cNvSpPr>
            <a:spLocks noChangeArrowheads="1"/>
          </p:cNvSpPr>
          <p:nvPr/>
        </p:nvSpPr>
        <p:spPr bwMode="gray">
          <a:xfrm>
            <a:off x="3221066" y="2908394"/>
            <a:ext cx="1101207" cy="1098153"/>
          </a:xfrm>
          <a:prstGeom prst="rect">
            <a:avLst/>
          </a:prstGeom>
          <a:solidFill>
            <a:srgbClr val="000000">
              <a:alpha val="25000"/>
            </a:srgbClr>
          </a:solidFill>
          <a:ln w="9525">
            <a:noFill/>
            <a:miter lim="800000"/>
            <a:headEnd/>
            <a:tailEnd/>
          </a:ln>
          <a:effectLst>
            <a:softEdge rad="63500"/>
          </a:effectLst>
          <a:scene3d>
            <a:camera prst="perspectiveRelaxed">
              <a:rot lat="18966000" lon="17448000" rev="4518000"/>
            </a:camera>
            <a:lightRig rig="balanced" dir="t">
              <a:rot lat="0" lon="0" rev="11400000"/>
            </a:lightRig>
          </a:scene3d>
          <a:sp3d z="1155700">
            <a:bevelT w="0" h="0" prst="angle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20"/>
          <p:cNvSpPr>
            <a:spLocks noChangeArrowheads="1"/>
          </p:cNvSpPr>
          <p:nvPr/>
        </p:nvSpPr>
        <p:spPr bwMode="gray">
          <a:xfrm>
            <a:off x="3221066" y="2908394"/>
            <a:ext cx="1101207" cy="1098153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 w="9525">
            <a:noFill/>
            <a:miter lim="800000"/>
            <a:headEnd/>
            <a:tailEnd/>
          </a:ln>
          <a:scene3d>
            <a:camera prst="perspectiveRelaxed">
              <a:rot lat="18966000" lon="17448000" rev="4518000"/>
            </a:camera>
            <a:lightRig rig="balanced" dir="t">
              <a:rot lat="0" lon="0" rev="11400000"/>
            </a:lightRig>
          </a:scene3d>
          <a:sp3d z="2311400">
            <a:bevelT w="552450" h="1028700" prst="angle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" name="Gruppieren 125"/>
          <p:cNvGrpSpPr/>
          <p:nvPr/>
        </p:nvGrpSpPr>
        <p:grpSpPr bwMode="gray">
          <a:xfrm flipH="1">
            <a:off x="4067944" y="1128050"/>
            <a:ext cx="2478867" cy="614099"/>
            <a:chOff x="4876799" y="2083795"/>
            <a:chExt cx="2478867" cy="614099"/>
          </a:xfrm>
        </p:grpSpPr>
        <p:cxnSp>
          <p:nvCxnSpPr>
            <p:cNvPr id="34" name="Gerade Verbindung 126"/>
            <p:cNvCxnSpPr/>
            <p:nvPr/>
          </p:nvCxnSpPr>
          <p:spPr bwMode="gray">
            <a:xfrm>
              <a:off x="4876799" y="2083797"/>
              <a:ext cx="2478867" cy="0"/>
            </a:xfrm>
            <a:prstGeom prst="line">
              <a:avLst/>
            </a:prstGeom>
            <a:noFill/>
            <a:ln w="19050">
              <a:solidFill>
                <a:srgbClr val="969696"/>
              </a:solidFill>
              <a:prstDash val="sysDot"/>
              <a:round/>
              <a:headEnd/>
              <a:tailEnd/>
            </a:ln>
          </p:spPr>
        </p:cxnSp>
        <p:sp>
          <p:nvSpPr>
            <p:cNvPr id="35" name="Text Box 13"/>
            <p:cNvSpPr txBox="1">
              <a:spLocks noChangeArrowheads="1"/>
            </p:cNvSpPr>
            <p:nvPr/>
          </p:nvSpPr>
          <p:spPr bwMode="gray">
            <a:xfrm>
              <a:off x="4876800" y="2083795"/>
              <a:ext cx="2248810" cy="6140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90000" rIns="0" bIns="0">
              <a:spAutoFit/>
            </a:bodyPr>
            <a:lstStyle/>
            <a:p>
              <a:pPr algn="r" defTabSz="801688"/>
              <a:r>
                <a:rPr lang="tr-TR" sz="2000" b="1" dirty="0" smtClean="0"/>
                <a:t>Application</a:t>
              </a:r>
              <a:r>
                <a:rPr lang="en-US" sz="2000" b="1" dirty="0"/>
                <a:t/>
              </a:r>
              <a:br>
                <a:rPr lang="en-US" sz="2000" b="1" dirty="0"/>
              </a:br>
              <a:r>
                <a:rPr lang="tr-T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High level reguirements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1" name="Gruppieren 125"/>
          <p:cNvGrpSpPr/>
          <p:nvPr/>
        </p:nvGrpSpPr>
        <p:grpSpPr bwMode="gray">
          <a:xfrm flipH="1">
            <a:off x="5004047" y="2209381"/>
            <a:ext cx="2592288" cy="1137319"/>
            <a:chOff x="4876799" y="2083795"/>
            <a:chExt cx="2478867" cy="1137319"/>
          </a:xfrm>
        </p:grpSpPr>
        <p:cxnSp>
          <p:nvCxnSpPr>
            <p:cNvPr id="42" name="Gerade Verbindung 126"/>
            <p:cNvCxnSpPr/>
            <p:nvPr/>
          </p:nvCxnSpPr>
          <p:spPr bwMode="gray">
            <a:xfrm>
              <a:off x="4876799" y="2083797"/>
              <a:ext cx="2478867" cy="0"/>
            </a:xfrm>
            <a:prstGeom prst="line">
              <a:avLst/>
            </a:prstGeom>
            <a:noFill/>
            <a:ln w="19050">
              <a:solidFill>
                <a:srgbClr val="969696"/>
              </a:solidFill>
              <a:prstDash val="sysDot"/>
              <a:round/>
              <a:headEnd/>
              <a:tailEnd/>
            </a:ln>
          </p:spPr>
        </p:cxnSp>
        <p:sp>
          <p:nvSpPr>
            <p:cNvPr id="43" name="Text Box 13"/>
            <p:cNvSpPr txBox="1">
              <a:spLocks noChangeArrowheads="1"/>
            </p:cNvSpPr>
            <p:nvPr/>
          </p:nvSpPr>
          <p:spPr bwMode="gray">
            <a:xfrm>
              <a:off x="4876800" y="2083795"/>
              <a:ext cx="2248810" cy="113731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90000" rIns="0" bIns="0">
              <a:spAutoFit/>
            </a:bodyPr>
            <a:lstStyle/>
            <a:p>
              <a:pPr algn="r" defTabSz="801688"/>
              <a:r>
                <a:rPr lang="tr-TR" sz="2000" b="1" dirty="0" smtClean="0"/>
                <a:t>Middleware &amp; Firmeware</a:t>
              </a:r>
              <a:r>
                <a:rPr lang="en-US" sz="2000" b="1" dirty="0" smtClean="0"/>
                <a:t/>
              </a:r>
              <a:br>
                <a:rPr lang="en-US" sz="2000" b="1" dirty="0" smtClean="0"/>
              </a:br>
              <a:r>
                <a:rPr lang="tr-T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Graphic processing &amp; control flow reguirements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4" name="Gruppieren 125"/>
          <p:cNvGrpSpPr/>
          <p:nvPr/>
        </p:nvGrpSpPr>
        <p:grpSpPr bwMode="gray">
          <a:xfrm flipH="1">
            <a:off x="5968521" y="3510755"/>
            <a:ext cx="2478867" cy="921876"/>
            <a:chOff x="4876799" y="2083795"/>
            <a:chExt cx="2478867" cy="921876"/>
          </a:xfrm>
        </p:grpSpPr>
        <p:cxnSp>
          <p:nvCxnSpPr>
            <p:cNvPr id="45" name="Gerade Verbindung 126"/>
            <p:cNvCxnSpPr/>
            <p:nvPr/>
          </p:nvCxnSpPr>
          <p:spPr bwMode="gray">
            <a:xfrm>
              <a:off x="4876799" y="2083797"/>
              <a:ext cx="2478867" cy="0"/>
            </a:xfrm>
            <a:prstGeom prst="line">
              <a:avLst/>
            </a:prstGeom>
            <a:noFill/>
            <a:ln w="19050">
              <a:solidFill>
                <a:srgbClr val="969696"/>
              </a:solidFill>
              <a:prstDash val="sysDot"/>
              <a:round/>
              <a:headEnd/>
              <a:tailEnd/>
            </a:ln>
          </p:spPr>
        </p:cxnSp>
        <p:sp>
          <p:nvSpPr>
            <p:cNvPr id="46" name="Text Box 13"/>
            <p:cNvSpPr txBox="1">
              <a:spLocks noChangeArrowheads="1"/>
            </p:cNvSpPr>
            <p:nvPr/>
          </p:nvSpPr>
          <p:spPr bwMode="gray">
            <a:xfrm>
              <a:off x="4876800" y="2083795"/>
              <a:ext cx="2248810" cy="9218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90000" rIns="0" bIns="0">
              <a:spAutoFit/>
            </a:bodyPr>
            <a:lstStyle/>
            <a:p>
              <a:pPr algn="r" defTabSz="801688"/>
              <a:r>
                <a:rPr lang="tr-TR" sz="2000" b="1" dirty="0" smtClean="0"/>
                <a:t>Control Hardwares</a:t>
              </a:r>
              <a:r>
                <a:rPr lang="en-US" sz="2000" b="1" dirty="0" smtClean="0"/>
                <a:t/>
              </a:r>
              <a:br>
                <a:rPr lang="en-US" sz="2000" b="1" dirty="0" smtClean="0"/>
              </a:br>
              <a:r>
                <a:rPr lang="tr-TR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Dedicated platform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8" y="338085"/>
            <a:ext cx="1651792" cy="66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0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85482" y="5954596"/>
            <a:ext cx="3327698" cy="570039"/>
          </a:xfrm>
        </p:spPr>
        <p:txBody>
          <a:bodyPr vert="horz"/>
          <a:lstStyle/>
          <a:p>
            <a:r>
              <a:rPr lang="tr-TR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Layer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70" y="6096949"/>
            <a:ext cx="1288637" cy="642058"/>
          </a:xfrm>
          <a:prstGeom prst="rect">
            <a:avLst/>
          </a:prstGeom>
        </p:spPr>
      </p:pic>
      <p:sp>
        <p:nvSpPr>
          <p:cNvPr id="20" name="Abgerundetes Rechteck 40"/>
          <p:cNvSpPr/>
          <p:nvPr/>
        </p:nvSpPr>
        <p:spPr bwMode="gray">
          <a:xfrm>
            <a:off x="1691680" y="4814900"/>
            <a:ext cx="7095073" cy="990364"/>
          </a:xfrm>
          <a:prstGeom prst="roundRect">
            <a:avLst>
              <a:gd name="adj" fmla="val 9083"/>
            </a:avLst>
          </a:prstGeom>
          <a:gradFill>
            <a:gsLst>
              <a:gs pos="0">
                <a:srgbClr val="D9D9D9"/>
              </a:gs>
              <a:gs pos="100000">
                <a:srgbClr val="A6A6A6"/>
              </a:gs>
            </a:gsLst>
            <a:lin ang="5400000" scaled="0"/>
          </a:gradFill>
          <a:ln w="12700">
            <a:noFill/>
            <a:round/>
            <a:headEnd/>
            <a:tailEnd/>
          </a:ln>
          <a:scene3d>
            <a:camera prst="isometricOffAxis2Left"/>
            <a:lightRig rig="threePt" dir="t"/>
          </a:scene3d>
          <a:sp3d>
            <a:bevelT/>
            <a:bevelB h="762000" prst="coolSlant"/>
          </a:sp3d>
        </p:spPr>
        <p:txBody>
          <a:bodyPr anchor="ctr"/>
          <a:lstStyle/>
          <a:p>
            <a:pPr algn="ctr">
              <a:defRPr/>
            </a:pPr>
            <a:r>
              <a:rPr lang="tr-TR" sz="4000" b="1" dirty="0" smtClean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Data Base &amp; Data Access</a:t>
            </a:r>
            <a:endParaRPr lang="en-US" sz="4000" b="1" dirty="0">
              <a:solidFill>
                <a:srgbClr val="40404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1" name="Abgerundetes Rechteck 40"/>
          <p:cNvSpPr/>
          <p:nvPr/>
        </p:nvSpPr>
        <p:spPr bwMode="gray">
          <a:xfrm>
            <a:off x="2064724" y="3388420"/>
            <a:ext cx="2141115" cy="914400"/>
          </a:xfrm>
          <a:prstGeom prst="roundRect">
            <a:avLst>
              <a:gd name="adj" fmla="val 9083"/>
            </a:avLst>
          </a:prstGeom>
          <a:gradFill>
            <a:gsLst>
              <a:gs pos="0">
                <a:srgbClr val="D9D9D9"/>
              </a:gs>
              <a:gs pos="100000">
                <a:srgbClr val="A6A6A6"/>
              </a:gs>
            </a:gsLst>
            <a:lin ang="5400000" scaled="0"/>
          </a:gradFill>
          <a:ln w="12700">
            <a:noFill/>
            <a:round/>
            <a:headEnd/>
            <a:tailEnd/>
          </a:ln>
          <a:scene3d>
            <a:camera prst="isometricOffAxis2Left"/>
            <a:lightRig rig="threePt" dir="t"/>
          </a:scene3d>
          <a:sp3d>
            <a:bevelT/>
            <a:bevelB h="762000" prst="coolSlant"/>
          </a:sp3d>
        </p:spPr>
        <p:txBody>
          <a:bodyPr anchor="ctr"/>
          <a:lstStyle/>
          <a:p>
            <a:pPr algn="ctr">
              <a:defRPr/>
            </a:pPr>
            <a:r>
              <a:rPr lang="tr-TR" sz="4000" b="1" dirty="0" smtClean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Control</a:t>
            </a:r>
            <a:endParaRPr lang="en-US" sz="4000" b="1" dirty="0">
              <a:solidFill>
                <a:srgbClr val="40404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2" name="Abgerundetes Rechteck 40"/>
          <p:cNvSpPr/>
          <p:nvPr/>
        </p:nvSpPr>
        <p:spPr bwMode="gray">
          <a:xfrm>
            <a:off x="3983920" y="3660187"/>
            <a:ext cx="2094624" cy="914400"/>
          </a:xfrm>
          <a:prstGeom prst="roundRect">
            <a:avLst>
              <a:gd name="adj" fmla="val 9083"/>
            </a:avLst>
          </a:prstGeom>
          <a:gradFill>
            <a:gsLst>
              <a:gs pos="0">
                <a:srgbClr val="D9D9D9"/>
              </a:gs>
              <a:gs pos="100000">
                <a:srgbClr val="A6A6A6"/>
              </a:gs>
            </a:gsLst>
            <a:lin ang="5400000" scaled="0"/>
          </a:gradFill>
          <a:ln w="12700">
            <a:noFill/>
            <a:round/>
            <a:headEnd/>
            <a:tailEnd/>
          </a:ln>
          <a:scene3d>
            <a:camera prst="isometricOffAxis2Left"/>
            <a:lightRig rig="threePt" dir="t"/>
          </a:scene3d>
          <a:sp3d>
            <a:bevelT/>
            <a:bevelB h="762000" prst="coolSlant"/>
          </a:sp3d>
        </p:spPr>
        <p:txBody>
          <a:bodyPr anchor="ctr"/>
          <a:lstStyle/>
          <a:p>
            <a:pPr algn="ctr">
              <a:defRPr/>
            </a:pPr>
            <a:r>
              <a:rPr lang="tr-TR" sz="4000" b="1" dirty="0" smtClean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Drivers</a:t>
            </a:r>
            <a:endParaRPr lang="en-US" sz="4000" b="1" dirty="0">
              <a:solidFill>
                <a:srgbClr val="40404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3" name="Abgerundetes Rechteck 40"/>
          <p:cNvSpPr/>
          <p:nvPr/>
        </p:nvSpPr>
        <p:spPr bwMode="gray">
          <a:xfrm>
            <a:off x="5796136" y="4003977"/>
            <a:ext cx="2855182" cy="914400"/>
          </a:xfrm>
          <a:prstGeom prst="roundRect">
            <a:avLst>
              <a:gd name="adj" fmla="val 9083"/>
            </a:avLst>
          </a:prstGeom>
          <a:gradFill>
            <a:gsLst>
              <a:gs pos="0">
                <a:srgbClr val="D9D9D9"/>
              </a:gs>
              <a:gs pos="100000">
                <a:srgbClr val="A6A6A6"/>
              </a:gs>
            </a:gsLst>
            <a:lin ang="5400000" scaled="0"/>
          </a:gradFill>
          <a:ln w="12700">
            <a:noFill/>
            <a:round/>
            <a:headEnd/>
            <a:tailEnd/>
          </a:ln>
          <a:scene3d>
            <a:camera prst="isometricOffAxis2Left"/>
            <a:lightRig rig="threePt" dir="t"/>
          </a:scene3d>
          <a:sp3d>
            <a:bevelT/>
            <a:bevelB h="762000" prst="coolSlant"/>
          </a:sp3d>
        </p:spPr>
        <p:txBody>
          <a:bodyPr anchor="ctr"/>
          <a:lstStyle/>
          <a:p>
            <a:pPr algn="ctr">
              <a:defRPr/>
            </a:pPr>
            <a:r>
              <a:rPr lang="tr-TR" sz="4000" b="1" dirty="0" smtClean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Monitoring</a:t>
            </a:r>
            <a:endParaRPr lang="en-US" sz="4000" b="1" dirty="0">
              <a:solidFill>
                <a:srgbClr val="40404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7" name="Abgerundetes Rechteck 40"/>
          <p:cNvSpPr/>
          <p:nvPr/>
        </p:nvSpPr>
        <p:spPr bwMode="gray">
          <a:xfrm>
            <a:off x="2089001" y="2518722"/>
            <a:ext cx="2484634" cy="940565"/>
          </a:xfrm>
          <a:prstGeom prst="roundRect">
            <a:avLst>
              <a:gd name="adj" fmla="val 9083"/>
            </a:avLst>
          </a:prstGeom>
          <a:gradFill>
            <a:gsLst>
              <a:gs pos="0">
                <a:srgbClr val="D9D9D9"/>
              </a:gs>
              <a:gs pos="100000">
                <a:srgbClr val="A6A6A6"/>
              </a:gs>
            </a:gsLst>
            <a:lin ang="5400000" scaled="0"/>
          </a:gradFill>
          <a:ln w="12700">
            <a:noFill/>
            <a:round/>
            <a:headEnd/>
            <a:tailEnd/>
          </a:ln>
          <a:scene3d>
            <a:camera prst="isometricOffAxis2Left"/>
            <a:lightRig rig="threePt" dir="t"/>
          </a:scene3d>
          <a:sp3d>
            <a:bevelT/>
            <a:bevelB h="762000" prst="coolSlant"/>
          </a:sp3d>
        </p:spPr>
        <p:txBody>
          <a:bodyPr anchor="ctr"/>
          <a:lstStyle/>
          <a:p>
            <a:pPr algn="ctr">
              <a:defRPr/>
            </a:pPr>
            <a:r>
              <a:rPr lang="tr-TR" sz="4000" b="1" dirty="0" smtClean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Logging</a:t>
            </a:r>
            <a:endParaRPr lang="en-US" sz="4000" b="1" dirty="0">
              <a:solidFill>
                <a:srgbClr val="40404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4" name="Abgerundetes Rechteck 40"/>
          <p:cNvSpPr/>
          <p:nvPr/>
        </p:nvSpPr>
        <p:spPr bwMode="gray">
          <a:xfrm>
            <a:off x="4355503" y="2862978"/>
            <a:ext cx="2211569" cy="913267"/>
          </a:xfrm>
          <a:prstGeom prst="roundRect">
            <a:avLst>
              <a:gd name="adj" fmla="val 9083"/>
            </a:avLst>
          </a:prstGeom>
          <a:gradFill>
            <a:gsLst>
              <a:gs pos="0">
                <a:srgbClr val="D9D9D9"/>
              </a:gs>
              <a:gs pos="100000">
                <a:srgbClr val="A6A6A6"/>
              </a:gs>
            </a:gsLst>
            <a:lin ang="5400000" scaled="0"/>
          </a:gradFill>
          <a:ln w="12700">
            <a:noFill/>
            <a:round/>
            <a:headEnd/>
            <a:tailEnd/>
          </a:ln>
          <a:scene3d>
            <a:camera prst="isometricOffAxis2Left"/>
            <a:lightRig rig="threePt" dir="t"/>
          </a:scene3d>
          <a:sp3d>
            <a:bevelT/>
            <a:bevelB h="762000" prst="coolSlant"/>
          </a:sp3d>
        </p:spPr>
        <p:txBody>
          <a:bodyPr anchor="ctr"/>
          <a:lstStyle/>
          <a:p>
            <a:pPr algn="ctr">
              <a:defRPr/>
            </a:pPr>
            <a:r>
              <a:rPr lang="tr-TR" sz="3800" b="1" dirty="0" smtClean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Security</a:t>
            </a:r>
            <a:endParaRPr lang="en-US" sz="3800" b="1" dirty="0">
              <a:solidFill>
                <a:srgbClr val="40404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8" name="Abgerundetes Rechteck 40"/>
          <p:cNvSpPr/>
          <p:nvPr/>
        </p:nvSpPr>
        <p:spPr bwMode="gray">
          <a:xfrm>
            <a:off x="2051720" y="1644014"/>
            <a:ext cx="3387055" cy="995546"/>
          </a:xfrm>
          <a:prstGeom prst="roundRect">
            <a:avLst>
              <a:gd name="adj" fmla="val 9083"/>
            </a:avLst>
          </a:prstGeom>
          <a:gradFill>
            <a:gsLst>
              <a:gs pos="0">
                <a:srgbClr val="D9D9D9"/>
              </a:gs>
              <a:gs pos="100000">
                <a:srgbClr val="A6A6A6"/>
              </a:gs>
            </a:gsLst>
            <a:lin ang="5400000" scaled="0"/>
          </a:gradFill>
          <a:ln w="12700">
            <a:noFill/>
            <a:round/>
            <a:headEnd/>
            <a:tailEnd/>
          </a:ln>
          <a:scene3d>
            <a:camera prst="isometricOffAxis2Left"/>
            <a:lightRig rig="threePt" dir="t"/>
          </a:scene3d>
          <a:sp3d>
            <a:bevelT/>
            <a:bevelB h="762000" prst="coolSlant"/>
          </a:sp3d>
        </p:spPr>
        <p:txBody>
          <a:bodyPr anchor="ctr"/>
          <a:lstStyle/>
          <a:p>
            <a:pPr algn="ctr">
              <a:defRPr/>
            </a:pPr>
            <a:r>
              <a:rPr lang="tr-TR" sz="4000" b="1" dirty="0" smtClean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Image Proc.</a:t>
            </a:r>
            <a:endParaRPr lang="en-US" sz="4000" b="1" dirty="0">
              <a:solidFill>
                <a:srgbClr val="40404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5" name="Abgerundetes Rechteck 40"/>
          <p:cNvSpPr/>
          <p:nvPr/>
        </p:nvSpPr>
        <p:spPr bwMode="gray">
          <a:xfrm>
            <a:off x="6338586" y="3181129"/>
            <a:ext cx="2312732" cy="914400"/>
          </a:xfrm>
          <a:prstGeom prst="roundRect">
            <a:avLst>
              <a:gd name="adj" fmla="val 9083"/>
            </a:avLst>
          </a:prstGeom>
          <a:gradFill>
            <a:gsLst>
              <a:gs pos="0">
                <a:srgbClr val="D9D9D9"/>
              </a:gs>
              <a:gs pos="100000">
                <a:srgbClr val="A6A6A6"/>
              </a:gs>
            </a:gsLst>
            <a:lin ang="5400000" scaled="0"/>
          </a:gradFill>
          <a:ln w="12700">
            <a:noFill/>
            <a:round/>
            <a:headEnd/>
            <a:tailEnd/>
          </a:ln>
          <a:scene3d>
            <a:camera prst="isometricOffAxis2Left"/>
            <a:lightRig rig="threePt" dir="t"/>
          </a:scene3d>
          <a:sp3d>
            <a:bevelT/>
            <a:bevelB h="762000" prst="coolSlant"/>
          </a:sp3d>
        </p:spPr>
        <p:txBody>
          <a:bodyPr anchor="ctr"/>
          <a:lstStyle/>
          <a:p>
            <a:pPr algn="ctr">
              <a:defRPr/>
            </a:pPr>
            <a:r>
              <a:rPr lang="tr-TR" sz="4000" b="1" dirty="0" smtClean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Network</a:t>
            </a:r>
            <a:endParaRPr lang="en-US" sz="4000" b="1" dirty="0">
              <a:solidFill>
                <a:srgbClr val="40404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6" name="Abgerundetes Rechteck 40"/>
          <p:cNvSpPr/>
          <p:nvPr/>
        </p:nvSpPr>
        <p:spPr bwMode="gray">
          <a:xfrm>
            <a:off x="5076056" y="2118000"/>
            <a:ext cx="3624741" cy="1022968"/>
          </a:xfrm>
          <a:prstGeom prst="roundRect">
            <a:avLst>
              <a:gd name="adj" fmla="val 9083"/>
            </a:avLst>
          </a:prstGeom>
          <a:gradFill>
            <a:gsLst>
              <a:gs pos="0">
                <a:srgbClr val="D9D9D9"/>
              </a:gs>
              <a:gs pos="100000">
                <a:srgbClr val="A6A6A6"/>
              </a:gs>
            </a:gsLst>
            <a:lin ang="5400000" scaled="0"/>
          </a:gradFill>
          <a:ln w="12700">
            <a:noFill/>
            <a:round/>
            <a:headEnd/>
            <a:tailEnd/>
          </a:ln>
          <a:scene3d>
            <a:camera prst="isometricOffAxis2Left"/>
            <a:lightRig rig="threePt" dir="t"/>
          </a:scene3d>
          <a:sp3d>
            <a:bevelT/>
            <a:bevelB h="762000" prst="coolSlant"/>
          </a:sp3d>
        </p:spPr>
        <p:txBody>
          <a:bodyPr anchor="ctr"/>
          <a:lstStyle/>
          <a:p>
            <a:pPr algn="ctr">
              <a:defRPr/>
            </a:pPr>
            <a:r>
              <a:rPr lang="tr-TR" sz="4000" b="1" dirty="0" smtClean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A.I.</a:t>
            </a:r>
            <a:endParaRPr lang="en-US" sz="4000" b="1" dirty="0">
              <a:solidFill>
                <a:srgbClr val="40404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7" name="Abgerundetes Rechteck 37"/>
          <p:cNvSpPr/>
          <p:nvPr/>
        </p:nvSpPr>
        <p:spPr bwMode="gray">
          <a:xfrm>
            <a:off x="2206706" y="548680"/>
            <a:ext cx="2736283" cy="926628"/>
          </a:xfrm>
          <a:prstGeom prst="roundRect">
            <a:avLst>
              <a:gd name="adj" fmla="val 908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>
            <a:noFill/>
            <a:round/>
            <a:headEnd/>
            <a:tailEnd/>
          </a:ln>
          <a:scene3d>
            <a:camera prst="isometricOffAxis2Left"/>
            <a:lightRig rig="threePt" dir="t"/>
          </a:scene3d>
          <a:sp3d>
            <a:bevelT/>
            <a:bevelB h="762000" prst="coolSlant"/>
          </a:sp3d>
        </p:spPr>
        <p:txBody>
          <a:bodyPr anchor="ctr"/>
          <a:lstStyle/>
          <a:p>
            <a:pPr algn="ctr">
              <a:defRPr/>
            </a:pPr>
            <a:r>
              <a:rPr lang="tr-TR" sz="4000" b="1" dirty="0" smtClean="0">
                <a:solidFill>
                  <a:srgbClr val="FFFFF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GUI</a:t>
            </a:r>
            <a:endParaRPr lang="en-US" sz="4000" b="1" dirty="0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6" name="Abgerundetes Rechteck 37"/>
          <p:cNvSpPr/>
          <p:nvPr/>
        </p:nvSpPr>
        <p:spPr bwMode="gray">
          <a:xfrm>
            <a:off x="4572000" y="990204"/>
            <a:ext cx="4128797" cy="926628"/>
          </a:xfrm>
          <a:prstGeom prst="roundRect">
            <a:avLst>
              <a:gd name="adj" fmla="val 908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>
            <a:noFill/>
            <a:round/>
            <a:headEnd/>
            <a:tailEnd/>
          </a:ln>
          <a:scene3d>
            <a:camera prst="isometricOffAxis2Left"/>
            <a:lightRig rig="threePt" dir="t"/>
          </a:scene3d>
          <a:sp3d>
            <a:bevelT/>
            <a:bevelB h="762000" prst="coolSlant"/>
          </a:sp3d>
        </p:spPr>
        <p:txBody>
          <a:bodyPr anchor="ctr"/>
          <a:lstStyle/>
          <a:p>
            <a:pPr algn="ctr">
              <a:defRPr/>
            </a:pPr>
            <a:r>
              <a:rPr lang="tr-TR" sz="4000" b="1" dirty="0" smtClean="0">
                <a:solidFill>
                  <a:srgbClr val="FFFFF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Image viewer</a:t>
            </a:r>
            <a:endParaRPr lang="en-US" sz="4000" b="1" dirty="0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8" y="338085"/>
            <a:ext cx="1651792" cy="66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1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0" grpId="0" animBg="1"/>
      <p:bldP spid="21" grpId="0" animBg="1"/>
      <p:bldP spid="22" grpId="0" animBg="1"/>
      <p:bldP spid="23" grpId="0" animBg="1"/>
      <p:bldP spid="37" grpId="0" animBg="1"/>
      <p:bldP spid="24" grpId="0" animBg="1"/>
      <p:bldP spid="38" grpId="0" animBg="1"/>
      <p:bldP spid="25" grpId="0" animBg="1"/>
      <p:bldP spid="26" grpId="0" animBg="1"/>
      <p:bldP spid="27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57200" y="5604919"/>
            <a:ext cx="3327698" cy="984059"/>
          </a:xfrm>
        </p:spPr>
        <p:txBody>
          <a:bodyPr vert="horz"/>
          <a:lstStyle/>
          <a:p>
            <a:r>
              <a:rPr lang="tr-TR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Firmware &amp; Middleware 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70" y="6096949"/>
            <a:ext cx="1288637" cy="642058"/>
          </a:xfrm>
          <a:prstGeom prst="rect">
            <a:avLst/>
          </a:prstGeom>
        </p:spPr>
      </p:pic>
      <p:sp>
        <p:nvSpPr>
          <p:cNvPr id="22" name="Abgerundetes Rechteck 40"/>
          <p:cNvSpPr/>
          <p:nvPr/>
        </p:nvSpPr>
        <p:spPr bwMode="gray">
          <a:xfrm>
            <a:off x="1259632" y="4408282"/>
            <a:ext cx="6912768" cy="914400"/>
          </a:xfrm>
          <a:prstGeom prst="roundRect">
            <a:avLst>
              <a:gd name="adj" fmla="val 9083"/>
            </a:avLst>
          </a:prstGeom>
          <a:gradFill>
            <a:gsLst>
              <a:gs pos="0">
                <a:srgbClr val="D9D9D9"/>
              </a:gs>
              <a:gs pos="100000">
                <a:srgbClr val="A6A6A6"/>
              </a:gs>
            </a:gsLst>
            <a:lin ang="5400000" scaled="0"/>
          </a:gradFill>
          <a:ln w="12700">
            <a:noFill/>
            <a:round/>
            <a:headEnd/>
            <a:tailEnd/>
          </a:ln>
          <a:scene3d>
            <a:camera prst="isometricOffAxis2Left"/>
            <a:lightRig rig="threePt" dir="t"/>
          </a:scene3d>
          <a:sp3d>
            <a:bevelT/>
            <a:bevelB h="762000" prst="coolSlant"/>
          </a:sp3d>
        </p:spPr>
        <p:txBody>
          <a:bodyPr anchor="ctr"/>
          <a:lstStyle/>
          <a:p>
            <a:pPr algn="ctr">
              <a:defRPr/>
            </a:pPr>
            <a:r>
              <a:rPr lang="tr-TR" sz="4000" b="1" dirty="0" smtClean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Signal Processing</a:t>
            </a:r>
            <a:endParaRPr lang="en-US" sz="4000" b="1" dirty="0">
              <a:solidFill>
                <a:srgbClr val="40404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1" name="Abgerundetes Rechteck 40"/>
          <p:cNvSpPr/>
          <p:nvPr/>
        </p:nvSpPr>
        <p:spPr bwMode="gray">
          <a:xfrm>
            <a:off x="1403648" y="3455736"/>
            <a:ext cx="5231973" cy="914400"/>
          </a:xfrm>
          <a:prstGeom prst="roundRect">
            <a:avLst>
              <a:gd name="adj" fmla="val 9083"/>
            </a:avLst>
          </a:prstGeom>
          <a:gradFill>
            <a:gsLst>
              <a:gs pos="0">
                <a:srgbClr val="D9D9D9"/>
              </a:gs>
              <a:gs pos="100000">
                <a:srgbClr val="A6A6A6"/>
              </a:gs>
            </a:gsLst>
            <a:lin ang="5400000" scaled="0"/>
          </a:gradFill>
          <a:ln w="12700">
            <a:noFill/>
            <a:round/>
            <a:headEnd/>
            <a:tailEnd/>
          </a:ln>
          <a:scene3d>
            <a:camera prst="isometricOffAxis2Left"/>
            <a:lightRig rig="threePt" dir="t"/>
          </a:scene3d>
          <a:sp3d>
            <a:bevelT/>
            <a:bevelB h="762000" prst="coolSlant"/>
          </a:sp3d>
        </p:spPr>
        <p:txBody>
          <a:bodyPr anchor="ctr"/>
          <a:lstStyle/>
          <a:p>
            <a:pPr algn="ctr">
              <a:defRPr/>
            </a:pPr>
            <a:r>
              <a:rPr lang="tr-TR" sz="4000" b="1" dirty="0" smtClean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Exception Handling</a:t>
            </a:r>
            <a:endParaRPr lang="en-US" sz="4000" b="1" dirty="0">
              <a:solidFill>
                <a:srgbClr val="40404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5" name="Abgerundetes Rechteck 40"/>
          <p:cNvSpPr/>
          <p:nvPr/>
        </p:nvSpPr>
        <p:spPr bwMode="gray">
          <a:xfrm>
            <a:off x="1475656" y="2464491"/>
            <a:ext cx="3384376" cy="914400"/>
          </a:xfrm>
          <a:prstGeom prst="roundRect">
            <a:avLst>
              <a:gd name="adj" fmla="val 9083"/>
            </a:avLst>
          </a:prstGeom>
          <a:gradFill>
            <a:gsLst>
              <a:gs pos="0">
                <a:srgbClr val="D9D9D9"/>
              </a:gs>
              <a:gs pos="100000">
                <a:srgbClr val="A6A6A6"/>
              </a:gs>
            </a:gsLst>
            <a:lin ang="5400000" scaled="0"/>
          </a:gradFill>
          <a:ln w="12700">
            <a:noFill/>
            <a:round/>
            <a:headEnd/>
            <a:tailEnd/>
          </a:ln>
          <a:scene3d>
            <a:camera prst="isometricOffAxis2Left"/>
            <a:lightRig rig="threePt" dir="t"/>
          </a:scene3d>
          <a:sp3d>
            <a:bevelT/>
            <a:bevelB h="762000" prst="coolSlant"/>
          </a:sp3d>
        </p:spPr>
        <p:txBody>
          <a:bodyPr anchor="ctr"/>
          <a:lstStyle/>
          <a:p>
            <a:pPr algn="ctr">
              <a:defRPr/>
            </a:pPr>
            <a:r>
              <a:rPr lang="tr-TR" sz="4000" b="1" dirty="0" smtClean="0">
                <a:solidFill>
                  <a:srgbClr val="40404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Control Flow</a:t>
            </a:r>
            <a:endParaRPr lang="en-US" sz="4000" b="1" dirty="0">
              <a:solidFill>
                <a:srgbClr val="40404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8" y="338085"/>
            <a:ext cx="1651792" cy="66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2" grpId="0" animBg="1"/>
      <p:bldP spid="21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57200" y="5831035"/>
            <a:ext cx="3466728" cy="542567"/>
          </a:xfrm>
        </p:spPr>
        <p:txBody>
          <a:bodyPr vert="horz"/>
          <a:lstStyle/>
          <a:p>
            <a:r>
              <a:rPr lang="tr-TR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 Hardwares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70" y="6096949"/>
            <a:ext cx="1288637" cy="6420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987534" y="1169631"/>
            <a:ext cx="2239035" cy="4131577"/>
            <a:chOff x="5554095" y="1565746"/>
            <a:chExt cx="2239035" cy="4131577"/>
          </a:xfrm>
          <a:scene3d>
            <a:camera prst="perspectiveRight"/>
            <a:lightRig rig="threePt" dir="t"/>
          </a:scene3d>
        </p:grpSpPr>
        <p:sp>
          <p:nvSpPr>
            <p:cNvPr id="10" name="Rectangle 9"/>
            <p:cNvSpPr/>
            <p:nvPr/>
          </p:nvSpPr>
          <p:spPr>
            <a:xfrm>
              <a:off x="5554095" y="1565746"/>
              <a:ext cx="873733" cy="4131577"/>
            </a:xfrm>
            <a:prstGeom prst="rect">
              <a:avLst/>
            </a:prstGeom>
            <a:gradFill flip="none" rotWithShape="1">
              <a:gsLst>
                <a:gs pos="40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2700000" scaled="1"/>
              <a:tileRect/>
            </a:gradFill>
            <a:ln w="34925">
              <a:noFill/>
            </a:ln>
            <a:effectLst>
              <a:outerShdw blurRad="107950" dist="12700" dir="5400000" algn="ctr">
                <a:srgbClr val="000000"/>
              </a:outerShdw>
            </a:effectLst>
            <a:sp3d prstMaterial="matte">
              <a:bevelT w="165100" h="7620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tr-TR" sz="28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Isolation</a:t>
              </a:r>
              <a:endPara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39818" y="1579469"/>
              <a:ext cx="1353312" cy="1353312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</a:gradFill>
            <a:ln w="34925">
              <a:noFill/>
            </a:ln>
            <a:effectLst>
              <a:outerShdw blurRad="107950" dist="12700" dir="5400000" algn="ctr">
                <a:srgbClr val="000000"/>
              </a:outerShdw>
            </a:effectLst>
            <a:sp3d prstMaterial="matte">
              <a:bevelT w="165100" h="7620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8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Port</a:t>
              </a:r>
              <a:endPara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39818" y="2954878"/>
              <a:ext cx="1353312" cy="1353312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</a:gradFill>
            <a:ln w="34925">
              <a:noFill/>
            </a:ln>
            <a:effectLst>
              <a:outerShdw blurRad="107950" dist="12700" dir="5400000" algn="ctr">
                <a:srgbClr val="000000"/>
              </a:outerShdw>
            </a:effectLst>
            <a:sp3d prstMaterial="matte">
              <a:bevelT w="165100" h="7620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8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Port</a:t>
              </a:r>
              <a:endPara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27828" y="4335773"/>
              <a:ext cx="1353312" cy="1353312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</a:gradFill>
            <a:ln w="34925">
              <a:noFill/>
            </a:ln>
            <a:effectLst>
              <a:outerShdw blurRad="107950" dist="12700" dir="5400000" algn="ctr">
                <a:srgbClr val="000000"/>
              </a:outerShdw>
            </a:effectLst>
            <a:sp3d prstMaterial="matte">
              <a:bevelT w="165100" h="7620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8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Port</a:t>
              </a:r>
              <a:endPara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771800" y="2435319"/>
            <a:ext cx="2510749" cy="1600200"/>
            <a:chOff x="3141371" y="1565746"/>
            <a:chExt cx="2510749" cy="1600200"/>
          </a:xfrm>
          <a:scene3d>
            <a:camera prst="perspectiveRight"/>
            <a:lightRig rig="threePt" dir="t"/>
          </a:scene3d>
        </p:grpSpPr>
        <p:sp>
          <p:nvSpPr>
            <p:cNvPr id="15" name="Rectangle 14"/>
            <p:cNvSpPr/>
            <p:nvPr/>
          </p:nvSpPr>
          <p:spPr>
            <a:xfrm>
              <a:off x="4482660" y="2105806"/>
              <a:ext cx="1169460" cy="520080"/>
            </a:xfrm>
            <a:prstGeom prst="rect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0">
                  <a:schemeClr val="accent3">
                    <a:lumMod val="75000"/>
                  </a:schemeClr>
                </a:gs>
              </a:gsLst>
              <a:lin ang="5400000" scaled="0"/>
            </a:gradFill>
            <a:ln w="34925">
              <a:noFill/>
            </a:ln>
            <a:effectLst>
              <a:outerShdw blurRad="107950" dist="12700" dir="5400000" algn="ctr">
                <a:srgbClr val="000000"/>
              </a:outerShdw>
            </a:effectLst>
            <a:sp3d prstMaterial="matte">
              <a:bevelT w="165100" h="5080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141371" y="1565746"/>
              <a:ext cx="1600200" cy="1600200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  <a:ln w="34925">
              <a:noFill/>
            </a:ln>
            <a:effectLst>
              <a:outerShdw blurRad="107950" dist="12700" dir="5400000" algn="ctr">
                <a:srgbClr val="000000"/>
              </a:outerShdw>
            </a:effectLst>
            <a:sp3d prstMaterial="matte">
              <a:bevelT w="165100" h="7620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2800" b="1" spc="50" dirty="0" smtClean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CCU</a:t>
              </a:r>
              <a:endPara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8" y="338085"/>
            <a:ext cx="1651792" cy="66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2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457200" y="5831035"/>
            <a:ext cx="3466728" cy="542567"/>
          </a:xfrm>
        </p:spPr>
        <p:txBody>
          <a:bodyPr vert="horz"/>
          <a:lstStyle/>
          <a:p>
            <a:r>
              <a:rPr lang="tr-TR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Abilities</a:t>
            </a:r>
          </a:p>
          <a:p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70" y="6096949"/>
            <a:ext cx="1288637" cy="6420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8" y="338085"/>
            <a:ext cx="1651792" cy="668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0926" y="1628800"/>
            <a:ext cx="439248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1" dirty="0" smtClean="0"/>
              <a:t>Parts Miss Alignment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1" dirty="0" smtClean="0"/>
              <a:t>Broken Part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1" dirty="0" smtClean="0"/>
              <a:t>Analyze Weldings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1" dirty="0" smtClean="0"/>
              <a:t>Missed Item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1" dirty="0" smtClean="0"/>
              <a:t>Cracks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1" dirty="0" smtClean="0"/>
              <a:t>Count Welds &amp; Teeth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b="1" dirty="0" smtClean="0"/>
              <a:t>Electrical Contacts &amp; Short Circuit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322061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3XJ7y_Dkc0WYOaP4MHDCZ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3XJ7y_Dkc0WYOaP4MHDCZ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SzMAWd5DoUi0HxzMhoEbI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ooJVpPA0k0CHvn4VipVpI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3XJ7y_Dkc0WYOaP4MHDCZ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SzMAWd5DoUi0HxzMhoEbI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ooJVpPA0k0CHvn4VipVpI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3XJ7y_Dkc0WYOaP4MHDCZ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SzMAWd5DoUi0HxzMhoEbI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ooJVpPA0k0CHvn4VipVpI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3XJ7y_Dkc0WYOaP4MHDCZ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SzMAWd5DoUi0HxzMhoEbI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SzMAWd5DoUi0HxzMhoEbI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ooJVpPA0k0CHvn4VipVpI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3XJ7y_Dkc0WYOaP4MHDCZ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SzMAWd5DoUi0HxzMhoEbI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ooJVpPA0k0CHvn4VipVpI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3XJ7y_Dkc0WYOaP4MHDCZ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SzMAWd5DoUi0HxzMhoEbI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ooJVpPA0k0CHvn4VipVpI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ooJVpPA0k0CHvn4VipVpI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3XJ7y_Dkc0WYOaP4MHDCZ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SzMAWd5DoUi0HxzMhoEbI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ooJVpPA0k0CHvn4VipVpI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3XJ7y_Dkc0WYOaP4MHDCZ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SzMAWd5DoUi0HxzMhoEbI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ooJVpPA0k0CHvn4VipVpIw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321</Words>
  <Application>Microsoft Office PowerPoint</Application>
  <PresentationFormat>On-screen Show (4:3)</PresentationFormat>
  <Paragraphs>114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Andalus</vt:lpstr>
      <vt:lpstr>Arial</vt:lpstr>
      <vt:lpstr>Brush Script MT</vt:lpstr>
      <vt:lpstr>Calibri</vt:lpstr>
      <vt:lpstr>Edwardian Script ITC</vt:lpstr>
      <vt:lpstr>Times New Roman</vt:lpstr>
      <vt:lpstr>Wingdings</vt:lpstr>
      <vt:lpstr>Thème Office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NAME</dc:title>
  <dc:creator>Éric Vadeboncoeur</dc:creator>
  <cp:lastModifiedBy>Burak</cp:lastModifiedBy>
  <cp:revision>157</cp:revision>
  <dcterms:created xsi:type="dcterms:W3CDTF">2008-03-04T00:46:52Z</dcterms:created>
  <dcterms:modified xsi:type="dcterms:W3CDTF">2015-02-13T09:56:43Z</dcterms:modified>
</cp:coreProperties>
</file>